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92510" y="397478"/>
            <a:ext cx="9606978" cy="1238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22498" y="1090249"/>
            <a:ext cx="4489450" cy="4135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170888" y="1298048"/>
            <a:ext cx="3584575" cy="3871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48613" y="259919"/>
            <a:ext cx="4893945" cy="526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5677" y="1769292"/>
            <a:ext cx="10780644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Relationship Id="rId4" Type="http://schemas.openxmlformats.org/officeDocument/2006/relationships/image" Target="../media/image27.png"/><Relationship Id="rId5" Type="http://schemas.openxmlformats.org/officeDocument/2006/relationships/image" Target="../media/image28.jpg"/><Relationship Id="rId6" Type="http://schemas.openxmlformats.org/officeDocument/2006/relationships/image" Target="../media/image29.png"/><Relationship Id="rId7" Type="http://schemas.openxmlformats.org/officeDocument/2006/relationships/image" Target="../media/image30.jpg"/><Relationship Id="rId8" Type="http://schemas.openxmlformats.org/officeDocument/2006/relationships/image" Target="../media/image31.png"/><Relationship Id="rId9" Type="http://schemas.openxmlformats.org/officeDocument/2006/relationships/image" Target="../media/image3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3" Type="http://schemas.openxmlformats.org/officeDocument/2006/relationships/image" Target="../media/image34.jpg"/><Relationship Id="rId4" Type="http://schemas.openxmlformats.org/officeDocument/2006/relationships/image" Target="../media/image35.png"/><Relationship Id="rId5" Type="http://schemas.openxmlformats.org/officeDocument/2006/relationships/image" Target="../media/image36.jpg"/><Relationship Id="rId6" Type="http://schemas.openxmlformats.org/officeDocument/2006/relationships/image" Target="../media/image37.png"/><Relationship Id="rId7" Type="http://schemas.openxmlformats.org/officeDocument/2006/relationships/image" Target="../media/image3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3" Type="http://schemas.openxmlformats.org/officeDocument/2006/relationships/image" Target="../media/image40.jpg"/><Relationship Id="rId4" Type="http://schemas.openxmlformats.org/officeDocument/2006/relationships/image" Target="../media/image41.png"/><Relationship Id="rId5" Type="http://schemas.openxmlformats.org/officeDocument/2006/relationships/image" Target="../media/image4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Relationship Id="rId3" Type="http://schemas.openxmlformats.org/officeDocument/2006/relationships/image" Target="../media/image44.jpg"/><Relationship Id="rId4" Type="http://schemas.openxmlformats.org/officeDocument/2006/relationships/image" Target="../media/image45.png"/><Relationship Id="rId5" Type="http://schemas.openxmlformats.org/officeDocument/2006/relationships/image" Target="../media/image46.jpg"/><Relationship Id="rId6" Type="http://schemas.openxmlformats.org/officeDocument/2006/relationships/image" Target="../media/image47.png"/><Relationship Id="rId7" Type="http://schemas.openxmlformats.org/officeDocument/2006/relationships/image" Target="../media/image4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3" Type="http://schemas.openxmlformats.org/officeDocument/2006/relationships/image" Target="../media/image50.jpg"/><Relationship Id="rId4" Type="http://schemas.openxmlformats.org/officeDocument/2006/relationships/image" Target="../media/image51.png"/><Relationship Id="rId5" Type="http://schemas.openxmlformats.org/officeDocument/2006/relationships/image" Target="../media/image52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54.jpg"/><Relationship Id="rId4" Type="http://schemas.openxmlformats.org/officeDocument/2006/relationships/image" Target="../media/image55.png"/><Relationship Id="rId5" Type="http://schemas.openxmlformats.org/officeDocument/2006/relationships/image" Target="../media/image5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9.png"/><Relationship Id="rId3" Type="http://schemas.openxmlformats.org/officeDocument/2006/relationships/image" Target="../media/image60.jpg"/><Relationship Id="rId4" Type="http://schemas.openxmlformats.org/officeDocument/2006/relationships/image" Target="../media/image61.png"/><Relationship Id="rId5" Type="http://schemas.openxmlformats.org/officeDocument/2006/relationships/image" Target="../media/image62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Relationship Id="rId3" Type="http://schemas.openxmlformats.org/officeDocument/2006/relationships/image" Target="../media/image64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Relationship Id="rId3" Type="http://schemas.openxmlformats.org/officeDocument/2006/relationships/image" Target="../media/image66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7.png"/><Relationship Id="rId3" Type="http://schemas.openxmlformats.org/officeDocument/2006/relationships/image" Target="../media/image68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png"/><Relationship Id="rId3" Type="http://schemas.openxmlformats.org/officeDocument/2006/relationships/image" Target="../media/image70.jpg"/><Relationship Id="rId4" Type="http://schemas.openxmlformats.org/officeDocument/2006/relationships/image" Target="../media/image71.png"/><Relationship Id="rId5" Type="http://schemas.openxmlformats.org/officeDocument/2006/relationships/image" Target="../media/image72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Relationship Id="rId3" Type="http://schemas.openxmlformats.org/officeDocument/2006/relationships/image" Target="../media/image74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8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6" Type="http://schemas.openxmlformats.org/officeDocument/2006/relationships/image" Target="../media/image10.png"/><Relationship Id="rId7" Type="http://schemas.openxmlformats.org/officeDocument/2006/relationships/image" Target="../media/image1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5" Type="http://schemas.openxmlformats.org/officeDocument/2006/relationships/image" Target="../media/image1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2251" y="646176"/>
            <a:ext cx="11125200" cy="646430"/>
          </a:xfrm>
          <a:custGeom>
            <a:avLst/>
            <a:gdLst/>
            <a:ahLst/>
            <a:cxnLst/>
            <a:rect l="l" t="t" r="r" b="b"/>
            <a:pathLst>
              <a:path w="11125200" h="646430">
                <a:moveTo>
                  <a:pt x="0" y="0"/>
                </a:moveTo>
                <a:lnTo>
                  <a:pt x="11125200" y="0"/>
                </a:lnTo>
                <a:lnTo>
                  <a:pt x="11125200" y="646176"/>
                </a:lnTo>
                <a:lnTo>
                  <a:pt x="0" y="64617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3943" y="547128"/>
            <a:ext cx="11512294" cy="1008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4133" y="656574"/>
            <a:ext cx="10939145" cy="5975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="0">
                <a:latin typeface="Castellar"/>
                <a:cs typeface="Castellar"/>
              </a:rPr>
              <a:t>Dalla manipolazione alla</a:t>
            </a:r>
            <a:r>
              <a:rPr dirty="0" spc="-100" b="0">
                <a:latin typeface="Castellar"/>
                <a:cs typeface="Castellar"/>
              </a:rPr>
              <a:t> </a:t>
            </a:r>
            <a:r>
              <a:rPr dirty="0" spc="-30" b="0">
                <a:latin typeface="Castellar"/>
                <a:cs typeface="Castellar"/>
              </a:rPr>
              <a:t>creatività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51842" y="1964646"/>
            <a:ext cx="9007475" cy="75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400" spc="-15">
                <a:latin typeface="Calibri"/>
                <a:cs typeface="Calibri"/>
              </a:rPr>
              <a:t>Fondi </a:t>
            </a:r>
            <a:r>
              <a:rPr dirty="0" sz="2400" spc="-10">
                <a:latin typeface="Calibri"/>
                <a:cs typeface="Calibri"/>
              </a:rPr>
              <a:t>Strutturali Europei </a:t>
            </a:r>
            <a:r>
              <a:rPr dirty="0" sz="2400">
                <a:latin typeface="Calibri"/>
                <a:cs typeface="Calibri"/>
              </a:rPr>
              <a:t>- </a:t>
            </a:r>
            <a:r>
              <a:rPr dirty="0" sz="2400" spc="-15">
                <a:latin typeface="Calibri"/>
                <a:cs typeface="Calibri"/>
              </a:rPr>
              <a:t>Programma Operativo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Nazionale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400" spc="-15">
                <a:latin typeface="Calibri"/>
                <a:cs typeface="Calibri"/>
              </a:rPr>
              <a:t>«Per </a:t>
            </a:r>
            <a:r>
              <a:rPr dirty="0" sz="2400">
                <a:latin typeface="Calibri"/>
                <a:cs typeface="Calibri"/>
              </a:rPr>
              <a:t>la </a:t>
            </a:r>
            <a:r>
              <a:rPr dirty="0" sz="2400" spc="-5">
                <a:latin typeface="Calibri"/>
                <a:cs typeface="Calibri"/>
              </a:rPr>
              <a:t>scuola, </a:t>
            </a:r>
            <a:r>
              <a:rPr dirty="0" sz="2400" spc="-15">
                <a:latin typeface="Calibri"/>
                <a:cs typeface="Calibri"/>
              </a:rPr>
              <a:t>competenze </a:t>
            </a:r>
            <a:r>
              <a:rPr dirty="0" sz="2400">
                <a:latin typeface="Calibri"/>
                <a:cs typeface="Calibri"/>
              </a:rPr>
              <a:t>e </a:t>
            </a:r>
            <a:r>
              <a:rPr dirty="0" sz="2400" spc="-5">
                <a:latin typeface="Calibri"/>
                <a:cs typeface="Calibri"/>
              </a:rPr>
              <a:t>ambienti </a:t>
            </a:r>
            <a:r>
              <a:rPr dirty="0" sz="2400">
                <a:latin typeface="Calibri"/>
                <a:cs typeface="Calibri"/>
              </a:rPr>
              <a:t>per </a:t>
            </a:r>
            <a:r>
              <a:rPr dirty="0" sz="2400" spc="-20">
                <a:latin typeface="Calibri"/>
                <a:cs typeface="Calibri"/>
              </a:rPr>
              <a:t>l’apprendimento»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2014-2020.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2562" y="321278"/>
            <a:ext cx="5727065" cy="7118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15"/>
              <a:t>Intervista porta</a:t>
            </a:r>
            <a:r>
              <a:rPr dirty="0" sz="4400" spc="-65"/>
              <a:t> </a:t>
            </a:r>
            <a:r>
              <a:rPr dirty="0" sz="4400" spc="-30"/>
              <a:t>Convento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34923" y="1344167"/>
            <a:ext cx="4610099" cy="4610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4463" y="1473708"/>
            <a:ext cx="4351019" cy="4351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zoom dir="ou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2847" y="623030"/>
            <a:ext cx="6764020" cy="7118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/>
              <a:t>La </a:t>
            </a:r>
            <a:r>
              <a:rPr dirty="0" sz="4400" spc="-10"/>
              <a:t>biblioteca </a:t>
            </a:r>
            <a:r>
              <a:rPr dirty="0" sz="4400"/>
              <a:t>«Carlo</a:t>
            </a:r>
            <a:r>
              <a:rPr dirty="0" sz="4400" spc="-55"/>
              <a:t> </a:t>
            </a:r>
            <a:r>
              <a:rPr dirty="0" sz="4400"/>
              <a:t>Incudine»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584" y="1853056"/>
            <a:ext cx="3056255" cy="309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ts val="3030"/>
              </a:lnSpc>
            </a:pPr>
            <a:r>
              <a:rPr dirty="0" sz="2800" spc="-5">
                <a:latin typeface="Calibri"/>
                <a:cs typeface="Calibri"/>
              </a:rPr>
              <a:t>Dai </a:t>
            </a:r>
            <a:r>
              <a:rPr dirty="0" sz="2800" spc="-10">
                <a:latin typeface="Calibri"/>
                <a:cs typeface="Calibri"/>
              </a:rPr>
              <a:t>libri antichi alla  sezione </a:t>
            </a:r>
            <a:r>
              <a:rPr dirty="0" sz="2800" spc="-5">
                <a:latin typeface="Calibri"/>
                <a:cs typeface="Calibri"/>
              </a:rPr>
              <a:t>giuridica,  </a:t>
            </a:r>
            <a:r>
              <a:rPr dirty="0" sz="2800" spc="-10">
                <a:latin typeface="Calibri"/>
                <a:cs typeface="Calibri"/>
              </a:rPr>
              <a:t>ricca </a:t>
            </a:r>
            <a:r>
              <a:rPr dirty="0" sz="2800" spc="-5">
                <a:latin typeface="Calibri"/>
                <a:cs typeface="Calibri"/>
              </a:rPr>
              <a:t>dei </a:t>
            </a:r>
            <a:r>
              <a:rPr dirty="0" sz="2800" spc="-15">
                <a:latin typeface="Calibri"/>
                <a:cs typeface="Calibri"/>
              </a:rPr>
              <a:t>testi </a:t>
            </a:r>
            <a:r>
              <a:rPr dirty="0" sz="2800">
                <a:latin typeface="Calibri"/>
                <a:cs typeface="Calibri"/>
              </a:rPr>
              <a:t>che </a:t>
            </a:r>
            <a:r>
              <a:rPr dirty="0" sz="2800" spc="-15">
                <a:latin typeface="Calibri"/>
                <a:cs typeface="Calibri"/>
              </a:rPr>
              <a:t>la  </a:t>
            </a:r>
            <a:r>
              <a:rPr dirty="0" sz="2800" spc="-10">
                <a:latin typeface="Calibri"/>
                <a:cs typeface="Calibri"/>
              </a:rPr>
              <a:t>casa </a:t>
            </a:r>
            <a:r>
              <a:rPr dirty="0" sz="2800" spc="-5">
                <a:latin typeface="Calibri"/>
                <a:cs typeface="Calibri"/>
              </a:rPr>
              <a:t>editrice </a:t>
            </a:r>
            <a:r>
              <a:rPr dirty="0" sz="2800" spc="-15">
                <a:latin typeface="Calibri"/>
                <a:cs typeface="Calibri"/>
              </a:rPr>
              <a:t>Giuffrè  </a:t>
            </a:r>
            <a:r>
              <a:rPr dirty="0" sz="2800" spc="-5">
                <a:latin typeface="Calibri"/>
                <a:cs typeface="Calibri"/>
              </a:rPr>
              <a:t>ha </a:t>
            </a:r>
            <a:r>
              <a:rPr dirty="0" sz="2800" spc="-20">
                <a:latin typeface="Calibri"/>
                <a:cs typeface="Calibri"/>
              </a:rPr>
              <a:t>fornito </a:t>
            </a:r>
            <a:r>
              <a:rPr dirty="0" sz="2800" spc="-5">
                <a:latin typeface="Calibri"/>
                <a:cs typeface="Calibri"/>
              </a:rPr>
              <a:t>negli </a:t>
            </a:r>
            <a:r>
              <a:rPr dirty="0" sz="2800">
                <a:latin typeface="Calibri"/>
                <a:cs typeface="Calibri"/>
              </a:rPr>
              <a:t>anni  </a:t>
            </a:r>
            <a:r>
              <a:rPr dirty="0" sz="2800" spc="-5">
                <a:latin typeface="Calibri"/>
                <a:cs typeface="Calibri"/>
              </a:rPr>
              <a:t>e </a:t>
            </a:r>
            <a:r>
              <a:rPr dirty="0" sz="2800" spc="-10">
                <a:latin typeface="Calibri"/>
                <a:cs typeface="Calibri"/>
              </a:rPr>
              <a:t>continua </a:t>
            </a:r>
            <a:r>
              <a:rPr dirty="0" sz="2800" spc="-5">
                <a:latin typeface="Calibri"/>
                <a:cs typeface="Calibri"/>
              </a:rPr>
              <a:t>a </a:t>
            </a:r>
            <a:r>
              <a:rPr dirty="0" sz="2800" spc="-20">
                <a:latin typeface="Calibri"/>
                <a:cs typeface="Calibri"/>
              </a:rPr>
              <a:t>fornire,  </a:t>
            </a:r>
            <a:r>
              <a:rPr dirty="0" sz="2800" spc="-10">
                <a:latin typeface="Calibri"/>
                <a:cs typeface="Calibri"/>
              </a:rPr>
              <a:t>alla </a:t>
            </a:r>
            <a:r>
              <a:rPr dirty="0" sz="2800" spc="-15">
                <a:latin typeface="Calibri"/>
                <a:cs typeface="Calibri"/>
              </a:rPr>
              <a:t>sezione dedicata  </a:t>
            </a:r>
            <a:r>
              <a:rPr dirty="0" sz="2800">
                <a:latin typeface="Calibri"/>
                <a:cs typeface="Calibri"/>
              </a:rPr>
              <a:t>ai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ragazzi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26880" y="1696211"/>
            <a:ext cx="2828543" cy="3685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456419" y="1825752"/>
            <a:ext cx="2569462" cy="3425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53840" y="1485900"/>
            <a:ext cx="1648967" cy="2113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83379" y="1615440"/>
            <a:ext cx="1389887" cy="1854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94476" y="1391411"/>
            <a:ext cx="3285743" cy="42946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24016" y="1520952"/>
            <a:ext cx="3026663" cy="40355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53840" y="3834384"/>
            <a:ext cx="2092451" cy="2695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83379" y="3963923"/>
            <a:ext cx="1833371" cy="24368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zoom dir="ou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0618" y="623030"/>
            <a:ext cx="4828540" cy="670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b="0">
                <a:latin typeface="Calibri Light"/>
                <a:cs typeface="Calibri Light"/>
              </a:rPr>
              <a:t>Il Museo di </a:t>
            </a:r>
            <a:r>
              <a:rPr dirty="0" sz="4400" spc="-10" b="0">
                <a:latin typeface="Calibri Light"/>
                <a:cs typeface="Calibri Light"/>
              </a:rPr>
              <a:t>arte</a:t>
            </a:r>
            <a:r>
              <a:rPr dirty="0" sz="4400" spc="-75" b="0">
                <a:latin typeface="Calibri Light"/>
                <a:cs typeface="Calibri Light"/>
              </a:rPr>
              <a:t> </a:t>
            </a:r>
            <a:r>
              <a:rPr dirty="0" sz="4400" spc="-20" b="0">
                <a:latin typeface="Calibri Light"/>
                <a:cs typeface="Calibri Light"/>
              </a:rPr>
              <a:t>sacra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8403" y="1588527"/>
            <a:ext cx="3719829" cy="426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>
                <a:latin typeface="Calibri"/>
                <a:cs typeface="Calibri"/>
              </a:rPr>
              <a:t>Un </a:t>
            </a:r>
            <a:r>
              <a:rPr dirty="0" sz="2800" spc="-10">
                <a:latin typeface="Calibri"/>
                <a:cs typeface="Calibri"/>
              </a:rPr>
              <a:t>mondo </a:t>
            </a:r>
            <a:r>
              <a:rPr dirty="0" sz="2800" spc="-5">
                <a:latin typeface="Calibri"/>
                <a:cs typeface="Calibri"/>
              </a:rPr>
              <a:t>di </a:t>
            </a:r>
            <a:r>
              <a:rPr dirty="0" sz="2800" spc="-10">
                <a:latin typeface="Calibri"/>
                <a:cs typeface="Calibri"/>
              </a:rPr>
              <a:t>arte </a:t>
            </a:r>
            <a:r>
              <a:rPr dirty="0" sz="2800" spc="-5">
                <a:latin typeface="Calibri"/>
                <a:cs typeface="Calibri"/>
              </a:rPr>
              <a:t>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storia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98391" y="2974847"/>
            <a:ext cx="4395215" cy="2932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27932" y="3104388"/>
            <a:ext cx="4136135" cy="2673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28659" y="1495044"/>
            <a:ext cx="3834382" cy="5026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58200" y="1624583"/>
            <a:ext cx="3575303" cy="47670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1217675"/>
            <a:ext cx="3863339" cy="52379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1347228"/>
            <a:ext cx="3733800" cy="49788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zoom dir="ou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0618" y="623030"/>
            <a:ext cx="4828540" cy="670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b="0">
                <a:latin typeface="Calibri Light"/>
                <a:cs typeface="Calibri Light"/>
              </a:rPr>
              <a:t>Il Museo di </a:t>
            </a:r>
            <a:r>
              <a:rPr dirty="0" sz="4400" spc="-10" b="0">
                <a:latin typeface="Calibri Light"/>
                <a:cs typeface="Calibri Light"/>
              </a:rPr>
              <a:t>arte</a:t>
            </a:r>
            <a:r>
              <a:rPr dirty="0" sz="4400" spc="-75" b="0">
                <a:latin typeface="Calibri Light"/>
                <a:cs typeface="Calibri Light"/>
              </a:rPr>
              <a:t> </a:t>
            </a:r>
            <a:r>
              <a:rPr dirty="0" sz="4400" spc="-20" b="0">
                <a:latin typeface="Calibri Light"/>
                <a:cs typeface="Calibri Light"/>
              </a:rPr>
              <a:t>sacra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5918" y="1516264"/>
            <a:ext cx="7858759" cy="426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latin typeface="Calibri"/>
                <a:cs typeface="Calibri"/>
              </a:rPr>
              <a:t>Nel </a:t>
            </a:r>
            <a:r>
              <a:rPr dirty="0" sz="2800" spc="-10">
                <a:latin typeface="Calibri"/>
                <a:cs typeface="Calibri"/>
              </a:rPr>
              <a:t>Museo </a:t>
            </a:r>
            <a:r>
              <a:rPr dirty="0" sz="2800" spc="-5">
                <a:latin typeface="Calibri"/>
                <a:cs typeface="Calibri"/>
              </a:rPr>
              <a:t>anche </a:t>
            </a:r>
            <a:r>
              <a:rPr dirty="0" sz="2800" spc="-10">
                <a:latin typeface="Calibri"/>
                <a:cs typeface="Calibri"/>
              </a:rPr>
              <a:t>le Maioliche… </a:t>
            </a:r>
            <a:r>
              <a:rPr dirty="0" sz="2800" spc="-15">
                <a:latin typeface="Calibri"/>
                <a:cs typeface="Calibri"/>
              </a:rPr>
              <a:t>proviamo </a:t>
            </a:r>
            <a:r>
              <a:rPr dirty="0" sz="2800" spc="-5">
                <a:latin typeface="Calibri"/>
                <a:cs typeface="Calibri"/>
              </a:rPr>
              <a:t>a</a:t>
            </a:r>
            <a:r>
              <a:rPr dirty="0" sz="2800" spc="17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riprodurle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37704" y="2025395"/>
            <a:ext cx="3395471" cy="4430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67243" y="2154935"/>
            <a:ext cx="3136391" cy="4171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11808" y="2282952"/>
            <a:ext cx="3000755" cy="3915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41348" y="2412492"/>
            <a:ext cx="2741675" cy="3656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zoom dir="ou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1690" y="623030"/>
            <a:ext cx="3928745" cy="7118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25"/>
              <a:t>Ancora</a:t>
            </a:r>
            <a:r>
              <a:rPr dirty="0" sz="4400" spc="-80"/>
              <a:t> </a:t>
            </a:r>
            <a:r>
              <a:rPr dirty="0" sz="4400"/>
              <a:t>Maioliche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427220" y="2499360"/>
            <a:ext cx="3131819" cy="4088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56759" y="2628900"/>
            <a:ext cx="2872739" cy="3829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955" y="1840992"/>
            <a:ext cx="3038855" cy="39639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8496" y="1970532"/>
            <a:ext cx="2779775" cy="3704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19159" y="1732788"/>
            <a:ext cx="3672840" cy="49789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647176" y="1860804"/>
            <a:ext cx="3544823" cy="4722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zoom dir="ou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8204" y="1923288"/>
            <a:ext cx="2828542" cy="4341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57744" y="2052827"/>
            <a:ext cx="2569463" cy="4082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30491" y="328836"/>
            <a:ext cx="9272905" cy="711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b="0">
                <a:latin typeface="Calibri Light"/>
                <a:cs typeface="Calibri Light"/>
              </a:rPr>
              <a:t>La chiesa di San </a:t>
            </a:r>
            <a:r>
              <a:rPr dirty="0" sz="4400" spc="-20" b="0">
                <a:latin typeface="Calibri Light"/>
                <a:cs typeface="Calibri Light"/>
              </a:rPr>
              <a:t>Cono, </a:t>
            </a:r>
            <a:r>
              <a:rPr dirty="0" sz="4400" b="0">
                <a:latin typeface="Calibri Light"/>
                <a:cs typeface="Calibri Light"/>
              </a:rPr>
              <a:t>la </a:t>
            </a:r>
            <a:r>
              <a:rPr dirty="0" sz="4400" spc="-15" b="0">
                <a:latin typeface="Calibri Light"/>
                <a:cs typeface="Calibri Light"/>
              </a:rPr>
              <a:t>cripta </a:t>
            </a:r>
            <a:r>
              <a:rPr dirty="0" sz="4400" b="0">
                <a:latin typeface="Calibri Light"/>
                <a:cs typeface="Calibri Light"/>
              </a:rPr>
              <a:t>e i</a:t>
            </a:r>
            <a:r>
              <a:rPr dirty="0" sz="4400" spc="-10" b="0">
                <a:latin typeface="Calibri Light"/>
                <a:cs typeface="Calibri Light"/>
              </a:rPr>
              <a:t> </a:t>
            </a:r>
            <a:r>
              <a:rPr dirty="0" sz="4400" b="0">
                <a:latin typeface="Calibri Light"/>
                <a:cs typeface="Calibri Light"/>
              </a:rPr>
              <a:t>simboli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22614" y="2062733"/>
            <a:ext cx="593090" cy="690880"/>
          </a:xfrm>
          <a:custGeom>
            <a:avLst/>
            <a:gdLst/>
            <a:ahLst/>
            <a:cxnLst/>
            <a:rect l="l" t="t" r="r" b="b"/>
            <a:pathLst>
              <a:path w="593090" h="690880">
                <a:moveTo>
                  <a:pt x="592836" y="393953"/>
                </a:moveTo>
                <a:lnTo>
                  <a:pt x="0" y="393953"/>
                </a:lnTo>
                <a:lnTo>
                  <a:pt x="296418" y="690371"/>
                </a:lnTo>
                <a:lnTo>
                  <a:pt x="592836" y="393953"/>
                </a:lnTo>
                <a:close/>
              </a:path>
              <a:path w="593090" h="690880">
                <a:moveTo>
                  <a:pt x="444627" y="0"/>
                </a:moveTo>
                <a:lnTo>
                  <a:pt x="148209" y="0"/>
                </a:lnTo>
                <a:lnTo>
                  <a:pt x="148209" y="393953"/>
                </a:lnTo>
                <a:lnTo>
                  <a:pt x="444627" y="393953"/>
                </a:lnTo>
                <a:lnTo>
                  <a:pt x="44462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22614" y="2062733"/>
            <a:ext cx="593090" cy="690880"/>
          </a:xfrm>
          <a:custGeom>
            <a:avLst/>
            <a:gdLst/>
            <a:ahLst/>
            <a:cxnLst/>
            <a:rect l="l" t="t" r="r" b="b"/>
            <a:pathLst>
              <a:path w="593090" h="690880">
                <a:moveTo>
                  <a:pt x="0" y="393953"/>
                </a:moveTo>
                <a:lnTo>
                  <a:pt x="148209" y="393953"/>
                </a:lnTo>
                <a:lnTo>
                  <a:pt x="148209" y="0"/>
                </a:lnTo>
                <a:lnTo>
                  <a:pt x="444627" y="0"/>
                </a:lnTo>
                <a:lnTo>
                  <a:pt x="444627" y="393953"/>
                </a:lnTo>
                <a:lnTo>
                  <a:pt x="592836" y="393953"/>
                </a:lnTo>
                <a:lnTo>
                  <a:pt x="296418" y="690371"/>
                </a:lnTo>
                <a:lnTo>
                  <a:pt x="0" y="393953"/>
                </a:lnTo>
                <a:close/>
              </a:path>
            </a:pathLst>
          </a:custGeom>
          <a:ln w="19812">
            <a:solidFill>
              <a:srgbClr val="4171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142249" y="1569163"/>
            <a:ext cx="2196465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La </a:t>
            </a:r>
            <a:r>
              <a:rPr dirty="0" sz="2000" spc="-10">
                <a:latin typeface="Calibri"/>
                <a:cs typeface="Calibri"/>
              </a:rPr>
              <a:t>croce </a:t>
            </a:r>
            <a:r>
              <a:rPr dirty="0" sz="2000">
                <a:latin typeface="Calibri"/>
                <a:cs typeface="Calibri"/>
              </a:rPr>
              <a:t>dei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Templari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60347" y="1932432"/>
            <a:ext cx="4282439" cy="3284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9888" y="2061972"/>
            <a:ext cx="4023359" cy="3025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zoom dir="ou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795" y="1202436"/>
            <a:ext cx="6408419" cy="4610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2336" y="1331976"/>
            <a:ext cx="6149327" cy="4351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92795" y="598932"/>
            <a:ext cx="3918203" cy="5433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22335" y="728472"/>
            <a:ext cx="3659123" cy="5173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zoom dir="ou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10911" y="243840"/>
            <a:ext cx="377951" cy="463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08320" y="243840"/>
            <a:ext cx="1389887" cy="463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637595" y="123444"/>
            <a:ext cx="384810" cy="705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500" spc="75">
                <a:solidFill>
                  <a:srgbClr val="E4AF08"/>
                </a:solidFill>
                <a:latin typeface="Arial"/>
                <a:cs typeface="Arial"/>
              </a:rPr>
              <a:t>T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8386" y="543912"/>
            <a:ext cx="5189220" cy="6705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/>
              <a:t>La Cappella del</a:t>
            </a:r>
            <a:r>
              <a:rPr dirty="0" sz="4400" spc="-80"/>
              <a:t> </a:t>
            </a:r>
            <a:r>
              <a:rPr dirty="0" sz="4400" spc="-15"/>
              <a:t>Rosario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28846" y="1340040"/>
            <a:ext cx="5234305" cy="2049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6350" indent="635">
              <a:lnSpc>
                <a:spcPts val="3030"/>
              </a:lnSpc>
            </a:pPr>
            <a:r>
              <a:rPr dirty="0" sz="2800" spc="-30">
                <a:latin typeface="Calibri"/>
                <a:cs typeface="Calibri"/>
              </a:rPr>
              <a:t>L’intervista </a:t>
            </a:r>
            <a:r>
              <a:rPr dirty="0" sz="2800" spc="-10">
                <a:latin typeface="Calibri"/>
                <a:cs typeface="Calibri"/>
              </a:rPr>
              <a:t>alla dott.ssa </a:t>
            </a:r>
            <a:r>
              <a:rPr dirty="0" sz="2800" spc="-15">
                <a:latin typeface="Calibri"/>
                <a:cs typeface="Calibri"/>
              </a:rPr>
              <a:t>Giovanna </a:t>
            </a:r>
            <a:r>
              <a:rPr dirty="0" sz="2800" spc="6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Calcerano </a:t>
            </a:r>
            <a:r>
              <a:rPr dirty="0" sz="2800" spc="-5">
                <a:latin typeface="Calibri"/>
                <a:cs typeface="Calibri"/>
              </a:rPr>
              <a:t>si </a:t>
            </a:r>
            <a:r>
              <a:rPr dirty="0" sz="2800" spc="-15">
                <a:latin typeface="Calibri"/>
                <a:cs typeface="Calibri"/>
              </a:rPr>
              <a:t>sente </a:t>
            </a:r>
            <a:r>
              <a:rPr dirty="0" sz="2800" spc="-20">
                <a:latin typeface="Calibri"/>
                <a:cs typeface="Calibri"/>
              </a:rPr>
              <a:t>poco, </a:t>
            </a:r>
            <a:r>
              <a:rPr dirty="0" sz="2800">
                <a:latin typeface="Calibri"/>
                <a:cs typeface="Calibri"/>
              </a:rPr>
              <a:t>in </a:t>
            </a:r>
            <a:r>
              <a:rPr dirty="0" sz="2800" spc="-5">
                <a:latin typeface="Calibri"/>
                <a:cs typeface="Calibri"/>
              </a:rPr>
              <a:t>chiesa  non si </a:t>
            </a:r>
            <a:r>
              <a:rPr dirty="0" sz="2800" spc="-10">
                <a:latin typeface="Calibri"/>
                <a:cs typeface="Calibri"/>
              </a:rPr>
              <a:t>può </a:t>
            </a:r>
            <a:r>
              <a:rPr dirty="0" sz="2800" spc="-20">
                <a:latin typeface="Calibri"/>
                <a:cs typeface="Calibri"/>
              </a:rPr>
              <a:t>alzare </a:t>
            </a:r>
            <a:r>
              <a:rPr dirty="0" sz="2800" spc="-10">
                <a:latin typeface="Calibri"/>
                <a:cs typeface="Calibri"/>
              </a:rPr>
              <a:t>il tono della</a:t>
            </a:r>
            <a:r>
              <a:rPr dirty="0" sz="2800" spc="1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voce.</a:t>
            </a:r>
            <a:endParaRPr sz="2800">
              <a:latin typeface="Calibri"/>
              <a:cs typeface="Calibri"/>
            </a:endParaRPr>
          </a:p>
          <a:p>
            <a:pPr algn="just" marL="12700" marR="5080">
              <a:lnSpc>
                <a:spcPts val="3030"/>
              </a:lnSpc>
              <a:spcBef>
                <a:spcPts val="1000"/>
              </a:spcBef>
            </a:pPr>
            <a:r>
              <a:rPr dirty="0" sz="2800" spc="-5">
                <a:latin typeface="Calibri"/>
                <a:cs typeface="Calibri"/>
              </a:rPr>
              <a:t>Di </a:t>
            </a:r>
            <a:r>
              <a:rPr dirty="0" sz="2800" spc="-10">
                <a:latin typeface="Calibri"/>
                <a:cs typeface="Calibri"/>
              </a:rPr>
              <a:t>seguito </a:t>
            </a:r>
            <a:r>
              <a:rPr dirty="0" sz="2800" spc="-25">
                <a:latin typeface="Calibri"/>
                <a:cs typeface="Calibri"/>
              </a:rPr>
              <a:t>troverete </a:t>
            </a:r>
            <a:r>
              <a:rPr dirty="0" sz="2800" spc="-10">
                <a:latin typeface="Calibri"/>
                <a:cs typeface="Calibri"/>
              </a:rPr>
              <a:t>l’intervista </a:t>
            </a:r>
            <a:r>
              <a:rPr dirty="0" sz="2800">
                <a:latin typeface="Calibri"/>
                <a:cs typeface="Calibri"/>
              </a:rPr>
              <a:t>in  </a:t>
            </a:r>
            <a:r>
              <a:rPr dirty="0" sz="2800" spc="-20">
                <a:latin typeface="Calibri"/>
                <a:cs typeface="Calibri"/>
              </a:rPr>
              <a:t>forma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scritta.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78503"/>
            <a:ext cx="1816735" cy="6477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/>
              <a:t>In</a:t>
            </a:r>
            <a:r>
              <a:rPr dirty="0" sz="4000" spc="-90"/>
              <a:t> </a:t>
            </a:r>
            <a:r>
              <a:rPr dirty="0" sz="4000" spc="-15"/>
              <a:t>sintesi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05677" y="1769292"/>
            <a:ext cx="10466070" cy="3781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241300" indent="-228600">
              <a:lnSpc>
                <a:spcPct val="100000"/>
              </a:lnSpc>
              <a:buChar char="-"/>
              <a:tabLst>
                <a:tab pos="241935" algn="l"/>
              </a:tabLst>
            </a:pPr>
            <a:r>
              <a:rPr dirty="0" sz="2800" spc="-5">
                <a:latin typeface="Calibri"/>
                <a:cs typeface="Calibri"/>
              </a:rPr>
              <a:t>Quali </a:t>
            </a:r>
            <a:r>
              <a:rPr dirty="0" sz="2800" spc="-20">
                <a:latin typeface="Calibri"/>
                <a:cs typeface="Calibri"/>
              </a:rPr>
              <a:t>erano </a:t>
            </a:r>
            <a:r>
              <a:rPr dirty="0" sz="2800" spc="-5">
                <a:latin typeface="Calibri"/>
                <a:cs typeface="Calibri"/>
              </a:rPr>
              <a:t>i </a:t>
            </a:r>
            <a:r>
              <a:rPr dirty="0" sz="2800" spc="-10">
                <a:latin typeface="Calibri"/>
                <a:cs typeface="Calibri"/>
              </a:rPr>
              <a:t>simboli </a:t>
            </a:r>
            <a:r>
              <a:rPr dirty="0" sz="2800" spc="-20">
                <a:latin typeface="Calibri"/>
                <a:cs typeface="Calibri"/>
              </a:rPr>
              <a:t>caratteristici </a:t>
            </a:r>
            <a:r>
              <a:rPr dirty="0" sz="2800" spc="-10">
                <a:latin typeface="Calibri"/>
                <a:cs typeface="Calibri"/>
              </a:rPr>
              <a:t>delle</a:t>
            </a:r>
            <a:r>
              <a:rPr dirty="0" sz="2800" spc="1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Crociate?</a:t>
            </a:r>
            <a:endParaRPr sz="2800">
              <a:latin typeface="Calibri"/>
              <a:cs typeface="Calibri"/>
            </a:endParaRPr>
          </a:p>
          <a:p>
            <a:pPr algn="just" marL="12700" marR="5080" indent="-635">
              <a:lnSpc>
                <a:spcPts val="3030"/>
              </a:lnSpc>
              <a:spcBef>
                <a:spcPts val="1045"/>
              </a:spcBef>
            </a:pPr>
            <a:r>
              <a:rPr dirty="0" sz="2800" spc="-5">
                <a:latin typeface="Calibri"/>
                <a:cs typeface="Calibri"/>
              </a:rPr>
              <a:t>La </a:t>
            </a:r>
            <a:r>
              <a:rPr dirty="0" sz="2800" spc="-15">
                <a:latin typeface="Calibri"/>
                <a:cs typeface="Calibri"/>
              </a:rPr>
              <a:t>croce </a:t>
            </a:r>
            <a:r>
              <a:rPr dirty="0" sz="2800" spc="-20">
                <a:latin typeface="Calibri"/>
                <a:cs typeface="Calibri"/>
              </a:rPr>
              <a:t>biforcuta. </a:t>
            </a:r>
            <a:r>
              <a:rPr dirty="0" sz="2800" spc="-5">
                <a:latin typeface="Calibri"/>
                <a:cs typeface="Calibri"/>
              </a:rPr>
              <a:t>La </a:t>
            </a:r>
            <a:r>
              <a:rPr dirty="0" sz="2800" spc="-10">
                <a:latin typeface="Calibri"/>
                <a:cs typeface="Calibri"/>
              </a:rPr>
              <a:t>Stella </a:t>
            </a:r>
            <a:r>
              <a:rPr dirty="0" sz="2800" spc="-5">
                <a:latin typeface="Calibri"/>
                <a:cs typeface="Calibri"/>
              </a:rPr>
              <a:t>dei Sumeri a 8 </a:t>
            </a:r>
            <a:r>
              <a:rPr dirty="0" sz="2800" spc="-15">
                <a:latin typeface="Calibri"/>
                <a:cs typeface="Calibri"/>
              </a:rPr>
              <a:t>punte </a:t>
            </a:r>
            <a:r>
              <a:rPr dirty="0" sz="2800" spc="-5">
                <a:latin typeface="Calibri"/>
                <a:cs typeface="Calibri"/>
              </a:rPr>
              <a:t>e </a:t>
            </a:r>
            <a:r>
              <a:rPr dirty="0" sz="2800" spc="-10">
                <a:latin typeface="Calibri"/>
                <a:cs typeface="Calibri"/>
              </a:rPr>
              <a:t>la </a:t>
            </a:r>
            <a:r>
              <a:rPr dirty="0" sz="2800" spc="-20">
                <a:latin typeface="Calibri"/>
                <a:cs typeface="Calibri"/>
              </a:rPr>
              <a:t>Pietra </a:t>
            </a:r>
            <a:r>
              <a:rPr dirty="0" sz="2800" spc="-15">
                <a:latin typeface="Calibri"/>
                <a:cs typeface="Calibri"/>
              </a:rPr>
              <a:t>filosofale. </a:t>
            </a:r>
            <a:r>
              <a:rPr dirty="0" sz="2800" spc="-5">
                <a:latin typeface="Calibri"/>
                <a:cs typeface="Calibri"/>
              </a:rPr>
              <a:t>La  </a:t>
            </a:r>
            <a:r>
              <a:rPr dirty="0" sz="2800" spc="-15">
                <a:latin typeface="Calibri"/>
                <a:cs typeface="Calibri"/>
              </a:rPr>
              <a:t>croce </a:t>
            </a:r>
            <a:r>
              <a:rPr dirty="0" sz="2800" spc="-10">
                <a:latin typeface="Calibri"/>
                <a:cs typeface="Calibri"/>
              </a:rPr>
              <a:t>con le </a:t>
            </a:r>
            <a:r>
              <a:rPr dirty="0" sz="2800" spc="-5">
                <a:latin typeface="Calibri"/>
                <a:cs typeface="Calibri"/>
              </a:rPr>
              <a:t>8 </a:t>
            </a:r>
            <a:r>
              <a:rPr dirty="0" sz="2800" spc="-10">
                <a:latin typeface="Calibri"/>
                <a:cs typeface="Calibri"/>
              </a:rPr>
              <a:t>Beatitudini. </a:t>
            </a:r>
            <a:r>
              <a:rPr dirty="0" sz="2800" spc="-5">
                <a:latin typeface="Calibri"/>
                <a:cs typeface="Calibri"/>
              </a:rPr>
              <a:t>La </a:t>
            </a:r>
            <a:r>
              <a:rPr dirty="0" sz="2800" spc="-20">
                <a:latin typeface="Calibri"/>
                <a:cs typeface="Calibri"/>
              </a:rPr>
              <a:t>Pietra </a:t>
            </a:r>
            <a:r>
              <a:rPr dirty="0" sz="2800" spc="-15">
                <a:latin typeface="Calibri"/>
                <a:cs typeface="Calibri"/>
              </a:rPr>
              <a:t>filosofale </a:t>
            </a:r>
            <a:r>
              <a:rPr dirty="0" sz="2800" spc="-25">
                <a:latin typeface="Calibri"/>
                <a:cs typeface="Calibri"/>
              </a:rPr>
              <a:t>rappresentava </a:t>
            </a:r>
            <a:r>
              <a:rPr dirty="0" sz="2800" spc="-10">
                <a:latin typeface="Calibri"/>
                <a:cs typeface="Calibri"/>
              </a:rPr>
              <a:t>l’inizio </a:t>
            </a:r>
            <a:r>
              <a:rPr dirty="0" sz="2800">
                <a:latin typeface="Calibri"/>
                <a:cs typeface="Calibri"/>
              </a:rPr>
              <a:t>del  </a:t>
            </a:r>
            <a:r>
              <a:rPr dirty="0" sz="2800" spc="-15">
                <a:latin typeface="Calibri"/>
                <a:cs typeface="Calibri"/>
              </a:rPr>
              <a:t>ragionamento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spirituale.</a:t>
            </a:r>
            <a:endParaRPr sz="2800">
              <a:latin typeface="Calibri"/>
              <a:cs typeface="Calibri"/>
            </a:endParaRPr>
          </a:p>
          <a:p>
            <a:pPr algn="just" marL="241300" indent="-228600">
              <a:lnSpc>
                <a:spcPct val="100000"/>
              </a:lnSpc>
              <a:spcBef>
                <a:spcPts val="605"/>
              </a:spcBef>
              <a:buChar char="-"/>
              <a:tabLst>
                <a:tab pos="241935" algn="l"/>
              </a:tabLst>
            </a:pPr>
            <a:r>
              <a:rPr dirty="0" sz="2800" spc="-20">
                <a:latin typeface="Calibri"/>
                <a:cs typeface="Calibri"/>
              </a:rPr>
              <a:t>Perché </a:t>
            </a:r>
            <a:r>
              <a:rPr dirty="0" sz="2800" spc="-5">
                <a:latin typeface="Calibri"/>
                <a:cs typeface="Calibri"/>
              </a:rPr>
              <a:t>si </a:t>
            </a:r>
            <a:r>
              <a:rPr dirty="0" sz="2800" spc="-25">
                <a:latin typeface="Calibri"/>
                <a:cs typeface="Calibri"/>
              </a:rPr>
              <a:t>organizzavano </a:t>
            </a:r>
            <a:r>
              <a:rPr dirty="0" sz="2800" spc="-10">
                <a:latin typeface="Calibri"/>
                <a:cs typeface="Calibri"/>
              </a:rPr>
              <a:t>le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Crociate?</a:t>
            </a:r>
            <a:endParaRPr sz="28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655"/>
              </a:spcBef>
            </a:pPr>
            <a:r>
              <a:rPr dirty="0" sz="2800" spc="-5">
                <a:latin typeface="Calibri"/>
                <a:cs typeface="Calibri"/>
              </a:rPr>
              <a:t>I </a:t>
            </a:r>
            <a:r>
              <a:rPr dirty="0" sz="2800" spc="-10">
                <a:latin typeface="Calibri"/>
                <a:cs typeface="Calibri"/>
              </a:rPr>
              <a:t>nobili le </a:t>
            </a:r>
            <a:r>
              <a:rPr dirty="0" sz="2800" spc="-25">
                <a:latin typeface="Calibri"/>
                <a:cs typeface="Calibri"/>
              </a:rPr>
              <a:t>organizzavano </a:t>
            </a:r>
            <a:r>
              <a:rPr dirty="0" sz="2800" spc="-5">
                <a:latin typeface="Calibri"/>
                <a:cs typeface="Calibri"/>
              </a:rPr>
              <a:t>per </a:t>
            </a:r>
            <a:r>
              <a:rPr dirty="0" sz="2800" spc="-15">
                <a:latin typeface="Calibri"/>
                <a:cs typeface="Calibri"/>
              </a:rPr>
              <a:t>«pulirsi» </a:t>
            </a:r>
            <a:r>
              <a:rPr dirty="0" sz="2800" spc="-5">
                <a:latin typeface="Calibri"/>
                <a:cs typeface="Calibri"/>
              </a:rPr>
              <a:t>dal</a:t>
            </a:r>
            <a:r>
              <a:rPr dirty="0" sz="2800" spc="1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peccato.</a:t>
            </a:r>
            <a:endParaRPr sz="28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670"/>
              </a:spcBef>
            </a:pPr>
            <a:r>
              <a:rPr dirty="0" sz="2800" spc="-5">
                <a:latin typeface="Calibri"/>
                <a:cs typeface="Calibri"/>
              </a:rPr>
              <a:t>- A chi </a:t>
            </a:r>
            <a:r>
              <a:rPr dirty="0" sz="2800" spc="-20">
                <a:latin typeface="Calibri"/>
                <a:cs typeface="Calibri"/>
              </a:rPr>
              <a:t>arrivavano </a:t>
            </a:r>
            <a:r>
              <a:rPr dirty="0" sz="2800" spc="-5">
                <a:latin typeface="Calibri"/>
                <a:cs typeface="Calibri"/>
              </a:rPr>
              <a:t>i</a:t>
            </a:r>
            <a:r>
              <a:rPr dirty="0" sz="2800" spc="34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profitti?</a:t>
            </a:r>
            <a:endParaRPr sz="28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660"/>
              </a:spcBef>
            </a:pPr>
            <a:r>
              <a:rPr dirty="0" sz="2800" spc="-10">
                <a:latin typeface="Calibri"/>
                <a:cs typeface="Calibri"/>
              </a:rPr>
              <a:t>Alla Chiesa, </a:t>
            </a:r>
            <a:r>
              <a:rPr dirty="0" sz="2800" spc="-5">
                <a:latin typeface="Calibri"/>
                <a:cs typeface="Calibri"/>
              </a:rPr>
              <a:t>che </a:t>
            </a:r>
            <a:r>
              <a:rPr dirty="0" sz="2800" spc="-10">
                <a:latin typeface="Calibri"/>
                <a:cs typeface="Calibri"/>
              </a:rPr>
              <a:t>li </a:t>
            </a:r>
            <a:r>
              <a:rPr dirty="0" sz="2800" spc="-20">
                <a:latin typeface="Calibri"/>
                <a:cs typeface="Calibri"/>
              </a:rPr>
              <a:t>utilizzava </a:t>
            </a:r>
            <a:r>
              <a:rPr dirty="0" sz="2800" spc="-5">
                <a:latin typeface="Calibri"/>
                <a:cs typeface="Calibri"/>
              </a:rPr>
              <a:t>per </a:t>
            </a:r>
            <a:r>
              <a:rPr dirty="0" sz="2800" spc="-20">
                <a:latin typeface="Calibri"/>
                <a:cs typeface="Calibri"/>
              </a:rPr>
              <a:t>costruire </a:t>
            </a:r>
            <a:r>
              <a:rPr dirty="0" sz="2800" spc="-10">
                <a:latin typeface="Calibri"/>
                <a:cs typeface="Calibri"/>
              </a:rPr>
              <a:t>cappelle, </a:t>
            </a:r>
            <a:r>
              <a:rPr dirty="0" sz="2800" spc="-5">
                <a:latin typeface="Calibri"/>
                <a:cs typeface="Calibri"/>
              </a:rPr>
              <a:t>chiese e</a:t>
            </a:r>
            <a:r>
              <a:rPr dirty="0" sz="2800" spc="26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altro.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8970" y="623030"/>
            <a:ext cx="5294630" cy="6705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30"/>
              <a:t>Pure </a:t>
            </a:r>
            <a:r>
              <a:rPr dirty="0" sz="4400"/>
              <a:t>Naso </a:t>
            </a:r>
            <a:r>
              <a:rPr dirty="0" sz="4400" spc="-30"/>
              <a:t>era </a:t>
            </a:r>
            <a:r>
              <a:rPr dirty="0" sz="4400"/>
              <a:t>un</a:t>
            </a:r>
            <a:r>
              <a:rPr dirty="0" sz="4400" spc="5"/>
              <a:t> </a:t>
            </a:r>
            <a:r>
              <a:rPr dirty="0" sz="4400" spc="-30"/>
              <a:t>feudo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699248" y="1560575"/>
            <a:ext cx="3011423" cy="4611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28788" y="1690116"/>
            <a:ext cx="2752343" cy="4352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91614" y="1720151"/>
            <a:ext cx="6440805" cy="3354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“Il feudo-checchè </a:t>
            </a:r>
            <a:r>
              <a:rPr dirty="0" sz="2000">
                <a:latin typeface="Calibri"/>
                <a:cs typeface="Calibri"/>
              </a:rPr>
              <a:t>ne </a:t>
            </a:r>
            <a:r>
              <a:rPr dirty="0" sz="2000" spc="-5">
                <a:latin typeface="Calibri"/>
                <a:cs typeface="Calibri"/>
              </a:rPr>
              <a:t>dicano </a:t>
            </a:r>
            <a:r>
              <a:rPr dirty="0" sz="2000">
                <a:latin typeface="Calibri"/>
                <a:cs typeface="Calibri"/>
              </a:rPr>
              <a:t>i </a:t>
            </a:r>
            <a:r>
              <a:rPr dirty="0" sz="2000" spc="-10">
                <a:latin typeface="Calibri"/>
                <a:cs typeface="Calibri"/>
              </a:rPr>
              <a:t>francesi </a:t>
            </a:r>
            <a:r>
              <a:rPr dirty="0" sz="2000" spc="-5">
                <a:latin typeface="Calibri"/>
                <a:cs typeface="Calibri"/>
              </a:rPr>
              <a:t>attribuendolo </a:t>
            </a:r>
            <a:r>
              <a:rPr dirty="0" sz="2000">
                <a:latin typeface="Calibri"/>
                <a:cs typeface="Calibri"/>
              </a:rPr>
              <a:t>al </a:t>
            </a:r>
            <a:r>
              <a:rPr dirty="0" sz="2000" spc="-15">
                <a:latin typeface="Calibri"/>
                <a:cs typeface="Calibri"/>
              </a:rPr>
              <a:t>loro  </a:t>
            </a:r>
            <a:r>
              <a:rPr dirty="0" sz="2000" spc="-10">
                <a:latin typeface="Calibri"/>
                <a:cs typeface="Calibri"/>
              </a:rPr>
              <a:t>Childeberto,- </a:t>
            </a:r>
            <a:r>
              <a:rPr dirty="0" sz="2000">
                <a:latin typeface="Calibri"/>
                <a:cs typeface="Calibri"/>
              </a:rPr>
              <a:t>è </a:t>
            </a:r>
            <a:r>
              <a:rPr dirty="0" sz="2000" spc="-5">
                <a:latin typeface="Calibri"/>
                <a:cs typeface="Calibri"/>
              </a:rPr>
              <a:t>creazione germanica: deriva </a:t>
            </a:r>
            <a:r>
              <a:rPr dirty="0" sz="2000">
                <a:latin typeface="Calibri"/>
                <a:cs typeface="Calibri"/>
              </a:rPr>
              <a:t>da </a:t>
            </a:r>
            <a:r>
              <a:rPr dirty="0" sz="2000" spc="-15">
                <a:latin typeface="Calibri"/>
                <a:cs typeface="Calibri"/>
              </a:rPr>
              <a:t>feod, </a:t>
            </a:r>
            <a:r>
              <a:rPr dirty="0" sz="2000">
                <a:latin typeface="Calibri"/>
                <a:cs typeface="Calibri"/>
              </a:rPr>
              <a:t>e </a:t>
            </a:r>
            <a:r>
              <a:rPr dirty="0" sz="2000" spc="-10">
                <a:latin typeface="Calibri"/>
                <a:cs typeface="Calibri"/>
              </a:rPr>
              <a:t>vale  </a:t>
            </a:r>
            <a:r>
              <a:rPr dirty="0" sz="2000" spc="-15">
                <a:latin typeface="Calibri"/>
                <a:cs typeface="Calibri"/>
              </a:rPr>
              <a:t>godimento, </a:t>
            </a:r>
            <a:r>
              <a:rPr dirty="0" sz="2000" spc="-5">
                <a:latin typeface="Calibri"/>
                <a:cs typeface="Calibri"/>
              </a:rPr>
              <a:t>possesso </a:t>
            </a:r>
            <a:r>
              <a:rPr dirty="0" sz="2000">
                <a:latin typeface="Calibri"/>
                <a:cs typeface="Calibri"/>
              </a:rPr>
              <a:t>del soldo da un </a:t>
            </a:r>
            <a:r>
              <a:rPr dirty="0" sz="2000" spc="-10">
                <a:latin typeface="Calibri"/>
                <a:cs typeface="Calibri"/>
              </a:rPr>
              <a:t>lato; </a:t>
            </a:r>
            <a:r>
              <a:rPr dirty="0" sz="2000" spc="-5">
                <a:latin typeface="Calibri"/>
                <a:cs typeface="Calibri"/>
              </a:rPr>
              <a:t>indica </a:t>
            </a:r>
            <a:r>
              <a:rPr dirty="0" sz="2000" spc="-15">
                <a:latin typeface="Calibri"/>
                <a:cs typeface="Calibri"/>
              </a:rPr>
              <a:t>fede  </a:t>
            </a:r>
            <a:r>
              <a:rPr dirty="0" sz="2000" spc="-20">
                <a:latin typeface="Calibri"/>
                <a:cs typeface="Calibri"/>
              </a:rPr>
              <a:t>dall’altro: </a:t>
            </a:r>
            <a:r>
              <a:rPr dirty="0" sz="2000">
                <a:latin typeface="Calibri"/>
                <a:cs typeface="Calibri"/>
              </a:rPr>
              <a:t>due </a:t>
            </a:r>
            <a:r>
              <a:rPr dirty="0" sz="2000" spc="-5">
                <a:latin typeface="Calibri"/>
                <a:cs typeface="Calibri"/>
              </a:rPr>
              <a:t>idee </a:t>
            </a:r>
            <a:r>
              <a:rPr dirty="0" sz="2000" spc="-10">
                <a:latin typeface="Calibri"/>
                <a:cs typeface="Calibri"/>
              </a:rPr>
              <a:t>distinte </a:t>
            </a:r>
            <a:r>
              <a:rPr dirty="0" sz="2000">
                <a:latin typeface="Calibri"/>
                <a:cs typeface="Calibri"/>
              </a:rPr>
              <a:t>che </a:t>
            </a:r>
            <a:r>
              <a:rPr dirty="0" sz="2000" spc="-5">
                <a:latin typeface="Calibri"/>
                <a:cs typeface="Calibri"/>
              </a:rPr>
              <a:t>si chiariranno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5">
                <a:latin typeface="Calibri"/>
                <a:cs typeface="Calibri"/>
              </a:rPr>
              <a:t>vicenda </a:t>
            </a:r>
            <a:r>
              <a:rPr dirty="0" sz="2000">
                <a:latin typeface="Calibri"/>
                <a:cs typeface="Calibri"/>
              </a:rPr>
              <a:t>da ciò  che </a:t>
            </a:r>
            <a:r>
              <a:rPr dirty="0" sz="2000" spc="-5">
                <a:latin typeface="Calibri"/>
                <a:cs typeface="Calibri"/>
              </a:rPr>
              <a:t>or </a:t>
            </a:r>
            <a:r>
              <a:rPr dirty="0" sz="2000" spc="-15">
                <a:latin typeface="Calibri"/>
                <a:cs typeface="Calibri"/>
              </a:rPr>
              <a:t>ora </a:t>
            </a:r>
            <a:r>
              <a:rPr dirty="0" sz="2000" spc="-10">
                <a:latin typeface="Calibri"/>
                <a:cs typeface="Calibri"/>
              </a:rPr>
              <a:t>svilupperemo. </a:t>
            </a:r>
            <a:r>
              <a:rPr dirty="0" sz="2000">
                <a:latin typeface="Calibri"/>
                <a:cs typeface="Calibri"/>
              </a:rPr>
              <a:t>– </a:t>
            </a:r>
            <a:r>
              <a:rPr dirty="0" sz="2000" spc="-10">
                <a:latin typeface="Calibri"/>
                <a:cs typeface="Calibri"/>
              </a:rPr>
              <a:t>In </a:t>
            </a:r>
            <a:r>
              <a:rPr dirty="0" sz="2000" spc="-5">
                <a:latin typeface="Calibri"/>
                <a:cs typeface="Calibri"/>
              </a:rPr>
              <a:t>Sicilia </a:t>
            </a:r>
            <a:r>
              <a:rPr dirty="0" sz="2000">
                <a:latin typeface="Calibri"/>
                <a:cs typeface="Calibri"/>
              </a:rPr>
              <a:t>gl’istituti </a:t>
            </a:r>
            <a:r>
              <a:rPr dirty="0" sz="2000" spc="-10">
                <a:latin typeface="Calibri"/>
                <a:cs typeface="Calibri"/>
              </a:rPr>
              <a:t>feudali crebbero  </a:t>
            </a:r>
            <a:r>
              <a:rPr dirty="0" sz="2000">
                <a:latin typeface="Calibri"/>
                <a:cs typeface="Calibri"/>
              </a:rPr>
              <a:t>a un </a:t>
            </a:r>
            <a:r>
              <a:rPr dirty="0" sz="2000" spc="-20">
                <a:latin typeface="Calibri"/>
                <a:cs typeface="Calibri"/>
              </a:rPr>
              <a:t>tratto </a:t>
            </a:r>
            <a:r>
              <a:rPr dirty="0" sz="2000">
                <a:latin typeface="Calibri"/>
                <a:cs typeface="Calibri"/>
              </a:rPr>
              <a:t>e </a:t>
            </a:r>
            <a:r>
              <a:rPr dirty="0" sz="2000" spc="-10">
                <a:latin typeface="Calibri"/>
                <a:cs typeface="Calibri"/>
              </a:rPr>
              <a:t>parvero </a:t>
            </a:r>
            <a:r>
              <a:rPr dirty="0" sz="2000">
                <a:latin typeface="Calibri"/>
                <a:cs typeface="Calibri"/>
              </a:rPr>
              <a:t>adulti, </a:t>
            </a:r>
            <a:r>
              <a:rPr dirty="0" sz="2000" spc="-10">
                <a:latin typeface="Calibri"/>
                <a:cs typeface="Calibri"/>
              </a:rPr>
              <a:t>dovechè </a:t>
            </a:r>
            <a:r>
              <a:rPr dirty="0" sz="2000" spc="-15">
                <a:latin typeface="Calibri"/>
                <a:cs typeface="Calibri"/>
              </a:rPr>
              <a:t>altrove </a:t>
            </a:r>
            <a:r>
              <a:rPr dirty="0" sz="2000" spc="-5">
                <a:latin typeface="Calibri"/>
                <a:cs typeface="Calibri"/>
              </a:rPr>
              <a:t>eransi stabiliti  </a:t>
            </a:r>
            <a:r>
              <a:rPr dirty="0" sz="2000" spc="-15">
                <a:latin typeface="Calibri"/>
                <a:cs typeface="Calibri"/>
              </a:rPr>
              <a:t>lentamente </a:t>
            </a:r>
            <a:r>
              <a:rPr dirty="0" sz="2000">
                <a:latin typeface="Calibri"/>
                <a:cs typeface="Calibri"/>
              </a:rPr>
              <a:t>e a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gradi…</a:t>
            </a:r>
            <a:endParaRPr sz="2000">
              <a:latin typeface="Calibri"/>
              <a:cs typeface="Calibri"/>
            </a:endParaRPr>
          </a:p>
          <a:p>
            <a:pPr algn="just" marL="12700" marR="5715" indent="-635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La </a:t>
            </a:r>
            <a:r>
              <a:rPr dirty="0" sz="2000" spc="-10">
                <a:latin typeface="Calibri"/>
                <a:cs typeface="Calibri"/>
              </a:rPr>
              <a:t>contea comprendeva </a:t>
            </a:r>
            <a:r>
              <a:rPr dirty="0" sz="2000" spc="-5">
                <a:latin typeface="Calibri"/>
                <a:cs typeface="Calibri"/>
              </a:rPr>
              <a:t>più </a:t>
            </a:r>
            <a:r>
              <a:rPr dirty="0" sz="2000" spc="-10">
                <a:latin typeface="Calibri"/>
                <a:cs typeface="Calibri"/>
              </a:rPr>
              <a:t>feudi </a:t>
            </a:r>
            <a:r>
              <a:rPr dirty="0" sz="2000">
                <a:latin typeface="Calibri"/>
                <a:cs typeface="Calibri"/>
              </a:rPr>
              <a:t>e più </a:t>
            </a:r>
            <a:r>
              <a:rPr dirty="0" sz="2000" spc="-10">
                <a:latin typeface="Calibri"/>
                <a:cs typeface="Calibri"/>
              </a:rPr>
              <a:t>baronie; </a:t>
            </a:r>
            <a:r>
              <a:rPr dirty="0" sz="2000">
                <a:latin typeface="Calibri"/>
                <a:cs typeface="Calibri"/>
              </a:rPr>
              <a:t>e i </a:t>
            </a:r>
            <a:r>
              <a:rPr dirty="0" sz="2000" spc="-10">
                <a:latin typeface="Calibri"/>
                <a:cs typeface="Calibri"/>
              </a:rPr>
              <a:t>Baroni  erano </a:t>
            </a:r>
            <a:r>
              <a:rPr dirty="0" sz="2000">
                <a:latin typeface="Calibri"/>
                <a:cs typeface="Calibri"/>
              </a:rPr>
              <a:t>i </a:t>
            </a:r>
            <a:r>
              <a:rPr dirty="0" sz="2000" spc="-10">
                <a:latin typeface="Calibri"/>
                <a:cs typeface="Calibri"/>
              </a:rPr>
              <a:t>naturali </a:t>
            </a:r>
            <a:r>
              <a:rPr dirty="0" sz="2000" spc="-5">
                <a:latin typeface="Calibri"/>
                <a:cs typeface="Calibri"/>
              </a:rPr>
              <a:t>dipendenti del </a:t>
            </a:r>
            <a:r>
              <a:rPr dirty="0" sz="2000" spc="-10">
                <a:latin typeface="Calibri"/>
                <a:cs typeface="Calibri"/>
              </a:rPr>
              <a:t>Conte, </a:t>
            </a:r>
            <a:r>
              <a:rPr dirty="0" sz="2000">
                <a:latin typeface="Calibri"/>
                <a:cs typeface="Calibri"/>
              </a:rPr>
              <a:t>i </a:t>
            </a:r>
            <a:r>
              <a:rPr dirty="0" sz="2000" spc="-5">
                <a:latin typeface="Calibri"/>
                <a:cs typeface="Calibri"/>
              </a:rPr>
              <a:t>suoi </a:t>
            </a:r>
            <a:r>
              <a:rPr dirty="0" sz="2000">
                <a:latin typeface="Calibri"/>
                <a:cs typeface="Calibri"/>
              </a:rPr>
              <a:t>militi insomma…  </a:t>
            </a:r>
            <a:r>
              <a:rPr dirty="0" sz="2000" spc="-30">
                <a:latin typeface="Calibri"/>
                <a:cs typeface="Calibri"/>
              </a:rPr>
              <a:t>Tutti </a:t>
            </a:r>
            <a:r>
              <a:rPr dirty="0" sz="2000" spc="-5">
                <a:latin typeface="Calibri"/>
                <a:cs typeface="Calibri"/>
              </a:rPr>
              <a:t>quanti </a:t>
            </a:r>
            <a:r>
              <a:rPr dirty="0" sz="2000" spc="-10">
                <a:latin typeface="Calibri"/>
                <a:cs typeface="Calibri"/>
              </a:rPr>
              <a:t>erano </a:t>
            </a:r>
            <a:r>
              <a:rPr dirty="0" sz="2000" spc="-5">
                <a:latin typeface="Calibri"/>
                <a:cs typeface="Calibri"/>
              </a:rPr>
              <a:t>poi </a:t>
            </a:r>
            <a:r>
              <a:rPr dirty="0" sz="2000" spc="-10">
                <a:latin typeface="Calibri"/>
                <a:cs typeface="Calibri"/>
              </a:rPr>
              <a:t>soggetti </a:t>
            </a:r>
            <a:r>
              <a:rPr dirty="0" sz="2000">
                <a:latin typeface="Calibri"/>
                <a:cs typeface="Calibri"/>
              </a:rPr>
              <a:t>al Principe, al </a:t>
            </a:r>
            <a:r>
              <a:rPr dirty="0" sz="2000" spc="-15">
                <a:latin typeface="Calibri"/>
                <a:cs typeface="Calibri"/>
              </a:rPr>
              <a:t>Re, </a:t>
            </a:r>
            <a:r>
              <a:rPr dirty="0" sz="2000" spc="-35">
                <a:latin typeface="Calibri"/>
                <a:cs typeface="Calibri"/>
              </a:rPr>
              <a:t>ch’era </a:t>
            </a:r>
            <a:r>
              <a:rPr dirty="0" sz="2000" spc="-5">
                <a:latin typeface="Calibri"/>
                <a:cs typeface="Calibri"/>
              </a:rPr>
              <a:t>il  primo Signore, la suprema </a:t>
            </a:r>
            <a:r>
              <a:rPr dirty="0" sz="2000" spc="-10">
                <a:latin typeface="Calibri"/>
                <a:cs typeface="Calibri"/>
              </a:rPr>
              <a:t>autorità </a:t>
            </a:r>
            <a:r>
              <a:rPr dirty="0" sz="2000" spc="-5">
                <a:latin typeface="Calibri"/>
                <a:cs typeface="Calibri"/>
              </a:rPr>
              <a:t>dello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Stato.”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3778" y="1350844"/>
            <a:ext cx="10505440" cy="4507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80000"/>
              </a:lnSpc>
            </a:pPr>
            <a:r>
              <a:rPr dirty="0" sz="2800" spc="-5">
                <a:latin typeface="Calibri"/>
                <a:cs typeface="Calibri"/>
              </a:rPr>
              <a:t>La </a:t>
            </a:r>
            <a:r>
              <a:rPr dirty="0" sz="2800" spc="-20">
                <a:latin typeface="Calibri"/>
                <a:cs typeface="Calibri"/>
              </a:rPr>
              <a:t>stella </a:t>
            </a:r>
            <a:r>
              <a:rPr dirty="0" sz="2800" spc="-50">
                <a:latin typeface="Calibri"/>
                <a:cs typeface="Calibri"/>
              </a:rPr>
              <a:t>d’otto </a:t>
            </a:r>
            <a:r>
              <a:rPr dirty="0" sz="2800" spc="-15">
                <a:latin typeface="Calibri"/>
                <a:cs typeface="Calibri"/>
              </a:rPr>
              <a:t>raggi, </a:t>
            </a:r>
            <a:r>
              <a:rPr dirty="0" sz="2800" spc="-20">
                <a:latin typeface="Calibri"/>
                <a:cs typeface="Calibri"/>
              </a:rPr>
              <a:t>stella </a:t>
            </a:r>
            <a:r>
              <a:rPr dirty="0" sz="2800" spc="-5">
                <a:latin typeface="Calibri"/>
                <a:cs typeface="Calibri"/>
              </a:rPr>
              <a:t>dei Sumeri, </a:t>
            </a:r>
            <a:r>
              <a:rPr dirty="0" sz="2800" spc="-15">
                <a:latin typeface="Calibri"/>
                <a:cs typeface="Calibri"/>
              </a:rPr>
              <a:t>importata </a:t>
            </a:r>
            <a:r>
              <a:rPr dirty="0" sz="2800" spc="-10">
                <a:latin typeface="Calibri"/>
                <a:cs typeface="Calibri"/>
              </a:rPr>
              <a:t>in Europa </a:t>
            </a:r>
            <a:r>
              <a:rPr dirty="0" sz="2800" spc="-5">
                <a:latin typeface="Calibri"/>
                <a:cs typeface="Calibri"/>
              </a:rPr>
              <a:t>dai </a:t>
            </a:r>
            <a:r>
              <a:rPr dirty="0" sz="2800">
                <a:latin typeface="Calibri"/>
                <a:cs typeface="Calibri"/>
              </a:rPr>
              <a:t>monaci  </a:t>
            </a:r>
            <a:r>
              <a:rPr dirty="0" sz="2800" spc="-20">
                <a:latin typeface="Calibri"/>
                <a:cs typeface="Calibri"/>
              </a:rPr>
              <a:t>cavalieri. </a:t>
            </a:r>
            <a:r>
              <a:rPr dirty="0" sz="2800" spc="-10">
                <a:latin typeface="Calibri"/>
                <a:cs typeface="Calibri"/>
              </a:rPr>
              <a:t>In </a:t>
            </a:r>
            <a:r>
              <a:rPr dirty="0" sz="2800" spc="-15">
                <a:latin typeface="Calibri"/>
                <a:cs typeface="Calibri"/>
              </a:rPr>
              <a:t>seguito, </a:t>
            </a:r>
            <a:r>
              <a:rPr dirty="0" sz="2800" spc="-10">
                <a:latin typeface="Calibri"/>
                <a:cs typeface="Calibri"/>
              </a:rPr>
              <a:t>lo </a:t>
            </a:r>
            <a:r>
              <a:rPr dirty="0" sz="2800" spc="-15">
                <a:latin typeface="Calibri"/>
                <a:cs typeface="Calibri"/>
              </a:rPr>
              <a:t>stesso </a:t>
            </a:r>
            <a:r>
              <a:rPr dirty="0" sz="2800" spc="-5">
                <a:latin typeface="Calibri"/>
                <a:cs typeface="Calibri"/>
              </a:rPr>
              <a:t>simbolo </a:t>
            </a:r>
            <a:r>
              <a:rPr dirty="0" sz="2800" spc="-25">
                <a:latin typeface="Calibri"/>
                <a:cs typeface="Calibri"/>
              </a:rPr>
              <a:t>era </a:t>
            </a:r>
            <a:r>
              <a:rPr dirty="0" sz="2800" spc="-10">
                <a:latin typeface="Calibri"/>
                <a:cs typeface="Calibri"/>
              </a:rPr>
              <a:t>associato alle successive  </a:t>
            </a:r>
            <a:r>
              <a:rPr dirty="0" sz="2800" spc="-15">
                <a:latin typeface="Calibri"/>
                <a:cs typeface="Calibri"/>
              </a:rPr>
              <a:t>divinità femminili </a:t>
            </a:r>
            <a:r>
              <a:rPr dirty="0" sz="2800" spc="-20">
                <a:latin typeface="Calibri"/>
                <a:cs typeface="Calibri"/>
              </a:rPr>
              <a:t>legate </a:t>
            </a:r>
            <a:r>
              <a:rPr dirty="0" sz="2800" spc="-10">
                <a:latin typeface="Calibri"/>
                <a:cs typeface="Calibri"/>
              </a:rPr>
              <a:t>alla </a:t>
            </a:r>
            <a:r>
              <a:rPr dirty="0" sz="2800" spc="-15">
                <a:latin typeface="Calibri"/>
                <a:cs typeface="Calibri"/>
              </a:rPr>
              <a:t>madre </a:t>
            </a:r>
            <a:r>
              <a:rPr dirty="0" sz="2800" spc="-25">
                <a:latin typeface="Calibri"/>
                <a:cs typeface="Calibri"/>
              </a:rPr>
              <a:t>terra </a:t>
            </a:r>
            <a:r>
              <a:rPr dirty="0" sz="2800" spc="-5">
                <a:latin typeface="Calibri"/>
                <a:cs typeface="Calibri"/>
              </a:rPr>
              <a:t>ed </a:t>
            </a:r>
            <a:r>
              <a:rPr dirty="0" sz="2800">
                <a:latin typeface="Calibri"/>
                <a:cs typeface="Calibri"/>
              </a:rPr>
              <a:t>al </a:t>
            </a:r>
            <a:r>
              <a:rPr dirty="0" sz="2800" spc="-5">
                <a:latin typeface="Calibri"/>
                <a:cs typeface="Calibri"/>
              </a:rPr>
              <a:t>ciclo </a:t>
            </a:r>
            <a:r>
              <a:rPr dirty="0" sz="2800" spc="-10">
                <a:latin typeface="Calibri"/>
                <a:cs typeface="Calibri"/>
              </a:rPr>
              <a:t>della</a:t>
            </a:r>
            <a:r>
              <a:rPr dirty="0" sz="2800" spc="2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rinascita.</a:t>
            </a:r>
            <a:endParaRPr sz="2800">
              <a:latin typeface="Calibri"/>
              <a:cs typeface="Calibri"/>
            </a:endParaRPr>
          </a:p>
          <a:p>
            <a:pPr algn="just" marL="12700" marR="5080">
              <a:lnSpc>
                <a:spcPct val="80000"/>
              </a:lnSpc>
              <a:spcBef>
                <a:spcPts val="994"/>
              </a:spcBef>
            </a:pPr>
            <a:r>
              <a:rPr dirty="0" sz="2800" spc="-5">
                <a:latin typeface="Calibri"/>
                <a:cs typeface="Calibri"/>
              </a:rPr>
              <a:t>Il segno </a:t>
            </a:r>
            <a:r>
              <a:rPr dirty="0" sz="2800" spc="-20">
                <a:latin typeface="Calibri"/>
                <a:cs typeface="Calibri"/>
              </a:rPr>
              <a:t>acquistava </a:t>
            </a:r>
            <a:r>
              <a:rPr dirty="0" sz="2800" spc="-10">
                <a:latin typeface="Calibri"/>
                <a:cs typeface="Calibri"/>
              </a:rPr>
              <a:t>maggiore </a:t>
            </a:r>
            <a:r>
              <a:rPr dirty="0" sz="2800" spc="-20">
                <a:latin typeface="Calibri"/>
                <a:cs typeface="Calibri"/>
              </a:rPr>
              <a:t>valenza </a:t>
            </a:r>
            <a:r>
              <a:rPr dirty="0" sz="2800" spc="-5">
                <a:latin typeface="Calibri"/>
                <a:cs typeface="Calibri"/>
              </a:rPr>
              <a:t>nel </a:t>
            </a:r>
            <a:r>
              <a:rPr dirty="0" sz="2800" spc="-15">
                <a:latin typeface="Calibri"/>
                <a:cs typeface="Calibri"/>
              </a:rPr>
              <a:t>Medioevo, </a:t>
            </a:r>
            <a:r>
              <a:rPr dirty="0" sz="2800" spc="-20">
                <a:latin typeface="Calibri"/>
                <a:cs typeface="Calibri"/>
              </a:rPr>
              <a:t>soprattutto </a:t>
            </a:r>
            <a:r>
              <a:rPr dirty="0" sz="2800" spc="-10">
                <a:latin typeface="Calibri"/>
                <a:cs typeface="Calibri"/>
              </a:rPr>
              <a:t>con </a:t>
            </a:r>
            <a:r>
              <a:rPr dirty="0" sz="2800" spc="-5">
                <a:latin typeface="Calibri"/>
                <a:cs typeface="Calibri"/>
              </a:rPr>
              <a:t>i  </a:t>
            </a:r>
            <a:r>
              <a:rPr dirty="0" sz="2800" spc="-15">
                <a:latin typeface="Calibri"/>
                <a:cs typeface="Calibri"/>
              </a:rPr>
              <a:t>Cavalieri </a:t>
            </a:r>
            <a:r>
              <a:rPr dirty="0" sz="2800" spc="-35">
                <a:latin typeface="Calibri"/>
                <a:cs typeface="Calibri"/>
              </a:rPr>
              <a:t>Templari, </a:t>
            </a:r>
            <a:r>
              <a:rPr dirty="0" sz="2800">
                <a:latin typeface="Calibri"/>
                <a:cs typeface="Calibri"/>
              </a:rPr>
              <a:t>che </a:t>
            </a:r>
            <a:r>
              <a:rPr dirty="0" sz="2800" spc="-20">
                <a:latin typeface="Calibri"/>
                <a:cs typeface="Calibri"/>
              </a:rPr>
              <a:t>facevano </a:t>
            </a:r>
            <a:r>
              <a:rPr dirty="0" sz="2800" spc="-10">
                <a:latin typeface="Calibri"/>
                <a:cs typeface="Calibri"/>
              </a:rPr>
              <a:t>la </a:t>
            </a:r>
            <a:r>
              <a:rPr dirty="0" sz="2800" spc="-15">
                <a:latin typeface="Calibri"/>
                <a:cs typeface="Calibri"/>
              </a:rPr>
              <a:t>croce </a:t>
            </a:r>
            <a:r>
              <a:rPr dirty="0" sz="2800" spc="-5">
                <a:latin typeface="Calibri"/>
                <a:cs typeface="Calibri"/>
              </a:rPr>
              <a:t>a </a:t>
            </a:r>
            <a:r>
              <a:rPr dirty="0" sz="2800" spc="-20">
                <a:latin typeface="Calibri"/>
                <a:cs typeface="Calibri"/>
              </a:rPr>
              <a:t>otto </a:t>
            </a:r>
            <a:r>
              <a:rPr dirty="0" sz="2800" spc="-10">
                <a:latin typeface="Calibri"/>
                <a:cs typeface="Calibri"/>
              </a:rPr>
              <a:t>punte </a:t>
            </a:r>
            <a:r>
              <a:rPr dirty="0" sz="2800" spc="-5">
                <a:latin typeface="Calibri"/>
                <a:cs typeface="Calibri"/>
              </a:rPr>
              <a:t>uno degli emblemi  </a:t>
            </a:r>
            <a:r>
              <a:rPr dirty="0" sz="2800" spc="-25">
                <a:latin typeface="Calibri"/>
                <a:cs typeface="Calibri"/>
              </a:rPr>
              <a:t>dell’ordine: </a:t>
            </a:r>
            <a:r>
              <a:rPr dirty="0" sz="2800" spc="-10">
                <a:latin typeface="Calibri"/>
                <a:cs typeface="Calibri"/>
              </a:rPr>
              <a:t>la </a:t>
            </a:r>
            <a:r>
              <a:rPr dirty="0" sz="2800" spc="-20">
                <a:latin typeface="Calibri"/>
                <a:cs typeface="Calibri"/>
              </a:rPr>
              <a:t>loro </a:t>
            </a:r>
            <a:r>
              <a:rPr dirty="0" sz="2800" spc="-15">
                <a:latin typeface="Calibri"/>
                <a:cs typeface="Calibri"/>
              </a:rPr>
              <a:t>ricerca </a:t>
            </a:r>
            <a:r>
              <a:rPr dirty="0" sz="2800" spc="-10">
                <a:latin typeface="Calibri"/>
                <a:cs typeface="Calibri"/>
              </a:rPr>
              <a:t>spirituale </a:t>
            </a:r>
            <a:r>
              <a:rPr dirty="0" sz="2800" spc="-25">
                <a:latin typeface="Calibri"/>
                <a:cs typeface="Calibri"/>
              </a:rPr>
              <a:t>era </a:t>
            </a:r>
            <a:r>
              <a:rPr dirty="0" sz="2800" spc="-20">
                <a:latin typeface="Calibri"/>
                <a:cs typeface="Calibri"/>
              </a:rPr>
              <a:t>volta </a:t>
            </a:r>
            <a:r>
              <a:rPr dirty="0" sz="2800" spc="-5">
                <a:latin typeface="Calibri"/>
                <a:cs typeface="Calibri"/>
              </a:rPr>
              <a:t>a </a:t>
            </a:r>
            <a:r>
              <a:rPr dirty="0" sz="2800" spc="-15">
                <a:latin typeface="Calibri"/>
                <a:cs typeface="Calibri"/>
              </a:rPr>
              <a:t>raggiungere </a:t>
            </a:r>
            <a:r>
              <a:rPr dirty="0" sz="2800" spc="-10">
                <a:latin typeface="Calibri"/>
                <a:cs typeface="Calibri"/>
              </a:rPr>
              <a:t>la </a:t>
            </a:r>
            <a:r>
              <a:rPr dirty="0" sz="2800" spc="-5">
                <a:latin typeface="Calibri"/>
                <a:cs typeface="Calibri"/>
              </a:rPr>
              <a:t>coppa  </a:t>
            </a:r>
            <a:r>
              <a:rPr dirty="0" sz="2800" spc="-10">
                <a:latin typeface="Calibri"/>
                <a:cs typeface="Calibri"/>
              </a:rPr>
              <a:t>della </a:t>
            </a:r>
            <a:r>
              <a:rPr dirty="0" sz="2800" spc="-15">
                <a:latin typeface="Calibri"/>
                <a:cs typeface="Calibri"/>
              </a:rPr>
              <a:t>saggezza </a:t>
            </a:r>
            <a:r>
              <a:rPr dirty="0" sz="2800" spc="-5">
                <a:latin typeface="Calibri"/>
                <a:cs typeface="Calibri"/>
              </a:rPr>
              <a:t>e a </a:t>
            </a:r>
            <a:r>
              <a:rPr dirty="0" sz="2800" spc="-25">
                <a:latin typeface="Calibri"/>
                <a:cs typeface="Calibri"/>
              </a:rPr>
              <a:t>ritrovare </a:t>
            </a:r>
            <a:r>
              <a:rPr dirty="0" sz="2800" spc="-10">
                <a:latin typeface="Calibri"/>
                <a:cs typeface="Calibri"/>
              </a:rPr>
              <a:t>il </a:t>
            </a:r>
            <a:r>
              <a:rPr dirty="0" sz="2800" spc="-15">
                <a:latin typeface="Calibri"/>
                <a:cs typeface="Calibri"/>
              </a:rPr>
              <a:t>femminino sacro </a:t>
            </a:r>
            <a:r>
              <a:rPr dirty="0" sz="2800" spc="-5">
                <a:latin typeface="Calibri"/>
                <a:cs typeface="Calibri"/>
              </a:rPr>
              <a:t>(la </a:t>
            </a:r>
            <a:r>
              <a:rPr dirty="0" sz="2800" spc="-20">
                <a:latin typeface="Calibri"/>
                <a:cs typeface="Calibri"/>
              </a:rPr>
              <a:t>stella </a:t>
            </a:r>
            <a:r>
              <a:rPr dirty="0" sz="2800" spc="-10">
                <a:latin typeface="Calibri"/>
                <a:cs typeface="Calibri"/>
              </a:rPr>
              <a:t>con </a:t>
            </a:r>
            <a:r>
              <a:rPr dirty="0" sz="2800" spc="-20">
                <a:latin typeface="Calibri"/>
                <a:cs typeface="Calibri"/>
              </a:rPr>
              <a:t>otto</a:t>
            </a:r>
            <a:r>
              <a:rPr dirty="0" sz="2800" spc="229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cuspidi).</a:t>
            </a:r>
            <a:endParaRPr sz="2800">
              <a:latin typeface="Calibri"/>
              <a:cs typeface="Calibri"/>
            </a:endParaRPr>
          </a:p>
          <a:p>
            <a:pPr algn="just" marL="12700" marR="6350">
              <a:lnSpc>
                <a:spcPct val="80000"/>
              </a:lnSpc>
              <a:spcBef>
                <a:spcPts val="1005"/>
              </a:spcBef>
            </a:pPr>
            <a:r>
              <a:rPr dirty="0" sz="2800" spc="-5">
                <a:latin typeface="Calibri"/>
                <a:cs typeface="Calibri"/>
              </a:rPr>
              <a:t>Il sasso </a:t>
            </a:r>
            <a:r>
              <a:rPr dirty="0" sz="2800" spc="-20">
                <a:latin typeface="Calibri"/>
                <a:cs typeface="Calibri"/>
              </a:rPr>
              <a:t>scuro, </a:t>
            </a:r>
            <a:r>
              <a:rPr dirty="0" sz="2800" spc="-10">
                <a:latin typeface="Calibri"/>
                <a:cs typeface="Calibri"/>
              </a:rPr>
              <a:t>la </a:t>
            </a:r>
            <a:r>
              <a:rPr dirty="0" sz="2800" spc="-20">
                <a:latin typeface="Calibri"/>
                <a:cs typeface="Calibri"/>
              </a:rPr>
              <a:t>“pietra </a:t>
            </a:r>
            <a:r>
              <a:rPr dirty="0" sz="2800" spc="-15">
                <a:latin typeface="Calibri"/>
                <a:cs typeface="Calibri"/>
              </a:rPr>
              <a:t>filosofale” </a:t>
            </a:r>
            <a:r>
              <a:rPr dirty="0" sz="2800" spc="-25">
                <a:latin typeface="Calibri"/>
                <a:cs typeface="Calibri"/>
              </a:rPr>
              <a:t>rappresentava </a:t>
            </a:r>
            <a:r>
              <a:rPr dirty="0" sz="2800" spc="-10">
                <a:latin typeface="Calibri"/>
                <a:cs typeface="Calibri"/>
              </a:rPr>
              <a:t>l’inizio </a:t>
            </a:r>
            <a:r>
              <a:rPr dirty="0" sz="2800" spc="-5">
                <a:latin typeface="Calibri"/>
                <a:cs typeface="Calibri"/>
              </a:rPr>
              <a:t>del  </a:t>
            </a:r>
            <a:r>
              <a:rPr dirty="0" sz="2800" spc="-15">
                <a:latin typeface="Calibri"/>
                <a:cs typeface="Calibri"/>
              </a:rPr>
              <a:t>ragionamento </a:t>
            </a:r>
            <a:r>
              <a:rPr dirty="0" sz="2800" spc="-5">
                <a:latin typeface="Calibri"/>
                <a:cs typeface="Calibri"/>
              </a:rPr>
              <a:t>spirituale, </a:t>
            </a:r>
            <a:r>
              <a:rPr dirty="0" sz="2800" spc="-10">
                <a:latin typeface="Calibri"/>
                <a:cs typeface="Calibri"/>
              </a:rPr>
              <a:t>il </a:t>
            </a:r>
            <a:r>
              <a:rPr dirty="0" sz="2800" spc="-15">
                <a:latin typeface="Calibri"/>
                <a:cs typeface="Calibri"/>
              </a:rPr>
              <a:t>punto </a:t>
            </a:r>
            <a:r>
              <a:rPr dirty="0" sz="2800" spc="-5">
                <a:latin typeface="Calibri"/>
                <a:cs typeface="Calibri"/>
              </a:rPr>
              <a:t>solido e </a:t>
            </a:r>
            <a:r>
              <a:rPr dirty="0" sz="2800" spc="-20">
                <a:latin typeface="Calibri"/>
                <a:cs typeface="Calibri"/>
              </a:rPr>
              <a:t>fermo </a:t>
            </a:r>
            <a:r>
              <a:rPr dirty="0" sz="2800" spc="-5">
                <a:latin typeface="Calibri"/>
                <a:cs typeface="Calibri"/>
              </a:rPr>
              <a:t>da cui </a:t>
            </a:r>
            <a:r>
              <a:rPr dirty="0" sz="2800" spc="-15">
                <a:latin typeface="Calibri"/>
                <a:cs typeface="Calibri"/>
              </a:rPr>
              <a:t>partire </a:t>
            </a:r>
            <a:r>
              <a:rPr dirty="0" sz="2800" spc="-5">
                <a:latin typeface="Calibri"/>
                <a:cs typeface="Calibri"/>
              </a:rPr>
              <a:t>per  </a:t>
            </a:r>
            <a:r>
              <a:rPr dirty="0" sz="2800" spc="-15">
                <a:latin typeface="Calibri"/>
                <a:cs typeface="Calibri"/>
              </a:rPr>
              <a:t>raggiungere </a:t>
            </a:r>
            <a:r>
              <a:rPr dirty="0" sz="2800" spc="-10">
                <a:latin typeface="Calibri"/>
                <a:cs typeface="Calibri"/>
              </a:rPr>
              <a:t>la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saggezza.</a:t>
            </a:r>
            <a:endParaRPr sz="2800">
              <a:latin typeface="Calibri"/>
              <a:cs typeface="Calibri"/>
            </a:endParaRPr>
          </a:p>
          <a:p>
            <a:pPr algn="just" marL="13335" marR="6350" indent="-635">
              <a:lnSpc>
                <a:spcPct val="80000"/>
              </a:lnSpc>
              <a:spcBef>
                <a:spcPts val="994"/>
              </a:spcBef>
            </a:pPr>
            <a:r>
              <a:rPr dirty="0" sz="2800" spc="-5">
                <a:latin typeface="Calibri"/>
                <a:cs typeface="Calibri"/>
              </a:rPr>
              <a:t>Dal </a:t>
            </a:r>
            <a:r>
              <a:rPr dirty="0" sz="2800" spc="-15">
                <a:latin typeface="Calibri"/>
                <a:cs typeface="Calibri"/>
              </a:rPr>
              <a:t>libro </a:t>
            </a:r>
            <a:r>
              <a:rPr dirty="0" sz="2800">
                <a:latin typeface="Calibri"/>
                <a:cs typeface="Calibri"/>
              </a:rPr>
              <a:t>“</a:t>
            </a:r>
            <a:r>
              <a:rPr dirty="0" sz="2800" i="1">
                <a:latin typeface="Calibri"/>
                <a:cs typeface="Calibri"/>
              </a:rPr>
              <a:t>La </a:t>
            </a:r>
            <a:r>
              <a:rPr dirty="0" sz="2800" spc="-10" i="1">
                <a:latin typeface="Calibri"/>
                <a:cs typeface="Calibri"/>
              </a:rPr>
              <a:t>cappella </a:t>
            </a:r>
            <a:r>
              <a:rPr dirty="0" sz="2800" spc="-5" i="1">
                <a:latin typeface="Calibri"/>
                <a:cs typeface="Calibri"/>
              </a:rPr>
              <a:t>del </a:t>
            </a:r>
            <a:r>
              <a:rPr dirty="0" sz="2800" spc="-10" i="1">
                <a:latin typeface="Calibri"/>
                <a:cs typeface="Calibri"/>
              </a:rPr>
              <a:t>Rosario: la </a:t>
            </a:r>
            <a:r>
              <a:rPr dirty="0" sz="2800" spc="-5" i="1">
                <a:latin typeface="Calibri"/>
                <a:cs typeface="Calibri"/>
              </a:rPr>
              <a:t>ri-trovata </a:t>
            </a:r>
            <a:r>
              <a:rPr dirty="0" sz="2800" spc="-15" i="1">
                <a:latin typeface="Calibri"/>
                <a:cs typeface="Calibri"/>
              </a:rPr>
              <a:t>identità </a:t>
            </a:r>
            <a:r>
              <a:rPr dirty="0" sz="2800" spc="-5" i="1">
                <a:latin typeface="Calibri"/>
                <a:cs typeface="Calibri"/>
              </a:rPr>
              <a:t>della </a:t>
            </a:r>
            <a:r>
              <a:rPr dirty="0" sz="2800" spc="-35" i="1">
                <a:latin typeface="Calibri"/>
                <a:cs typeface="Calibri"/>
              </a:rPr>
              <a:t>persona</a:t>
            </a:r>
            <a:r>
              <a:rPr dirty="0" sz="2800" spc="-35">
                <a:latin typeface="Calibri"/>
                <a:cs typeface="Calibri"/>
              </a:rPr>
              <a:t>”,  </a:t>
            </a:r>
            <a:r>
              <a:rPr dirty="0" sz="2800" spc="-15">
                <a:latin typeface="Calibri"/>
                <a:cs typeface="Calibri"/>
              </a:rPr>
              <a:t>scritto </a:t>
            </a:r>
            <a:r>
              <a:rPr dirty="0" sz="2800" spc="-5">
                <a:latin typeface="Calibri"/>
                <a:cs typeface="Calibri"/>
              </a:rPr>
              <a:t>da </a:t>
            </a:r>
            <a:r>
              <a:rPr dirty="0" sz="2800" spc="-15">
                <a:latin typeface="Calibri"/>
                <a:cs typeface="Calibri"/>
              </a:rPr>
              <a:t>Giovanna </a:t>
            </a:r>
            <a:r>
              <a:rPr dirty="0" sz="2800" spc="-10">
                <a:latin typeface="Calibri"/>
                <a:cs typeface="Calibri"/>
              </a:rPr>
              <a:t>Calcerano </a:t>
            </a:r>
            <a:r>
              <a:rPr dirty="0" sz="2800" spc="-5">
                <a:latin typeface="Calibri"/>
                <a:cs typeface="Calibri"/>
              </a:rPr>
              <a:t>e Pio</a:t>
            </a:r>
            <a:r>
              <a:rPr dirty="0" sz="2800" spc="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Sirna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48552"/>
            <a:ext cx="10359390" cy="16446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650"/>
              </a:lnSpc>
              <a:tabLst>
                <a:tab pos="1050290" algn="l"/>
                <a:tab pos="2898775" algn="l"/>
                <a:tab pos="4493260" algn="l"/>
                <a:tab pos="6137275" algn="l"/>
                <a:tab pos="7771130" algn="l"/>
                <a:tab pos="8769350" algn="l"/>
              </a:tabLst>
            </a:pPr>
            <a:r>
              <a:rPr dirty="0" sz="4400"/>
              <a:t>A	</a:t>
            </a:r>
            <a:r>
              <a:rPr dirty="0" sz="4400" spc="-5"/>
              <a:t>Naso	non	</a:t>
            </a:r>
            <a:r>
              <a:rPr dirty="0" sz="4400"/>
              <a:t>solo	</a:t>
            </a:r>
            <a:r>
              <a:rPr dirty="0" sz="4400" spc="-10"/>
              <a:t>arte	</a:t>
            </a:r>
            <a:r>
              <a:rPr dirty="0" sz="4400"/>
              <a:t>e	</a:t>
            </a:r>
            <a:r>
              <a:rPr dirty="0" sz="4400" spc="-15"/>
              <a:t>cultura</a:t>
            </a:r>
            <a:endParaRPr sz="4400"/>
          </a:p>
          <a:p>
            <a:pPr marL="12700" marR="5080">
              <a:lnSpc>
                <a:spcPts val="3890"/>
              </a:lnSpc>
              <a:spcBef>
                <a:spcPts val="300"/>
              </a:spcBef>
            </a:pPr>
            <a:r>
              <a:rPr dirty="0"/>
              <a:t>Un </a:t>
            </a:r>
            <a:r>
              <a:rPr dirty="0" spc="-10"/>
              <a:t>tempo </a:t>
            </a:r>
            <a:r>
              <a:rPr dirty="0"/>
              <a:t>si </a:t>
            </a:r>
            <a:r>
              <a:rPr dirty="0" spc="-15"/>
              <a:t>produceva </a:t>
            </a:r>
            <a:r>
              <a:rPr dirty="0" spc="-5"/>
              <a:t>il </a:t>
            </a:r>
            <a:r>
              <a:rPr dirty="0" spc="-15"/>
              <a:t>grano </a:t>
            </a:r>
            <a:r>
              <a:rPr dirty="0" spc="-5"/>
              <a:t>in </a:t>
            </a:r>
            <a:r>
              <a:rPr dirty="0"/>
              <a:t>ogni </a:t>
            </a:r>
            <a:r>
              <a:rPr dirty="0" spc="-20"/>
              <a:t>appezzamento </a:t>
            </a:r>
            <a:r>
              <a:rPr dirty="0" spc="25"/>
              <a:t>di  </a:t>
            </a:r>
            <a:r>
              <a:rPr dirty="0" spc="-15"/>
              <a:t>terreno </a:t>
            </a:r>
            <a:r>
              <a:rPr dirty="0" spc="-5"/>
              <a:t>anche</a:t>
            </a:r>
            <a:r>
              <a:rPr dirty="0" spc="-20"/>
              <a:t> nell’uliveto.</a:t>
            </a:r>
          </a:p>
        </p:txBody>
      </p:sp>
      <p:sp>
        <p:nvSpPr>
          <p:cNvPr id="3" name="object 3"/>
          <p:cNvSpPr/>
          <p:nvPr/>
        </p:nvSpPr>
        <p:spPr>
          <a:xfrm>
            <a:off x="5722620" y="2391155"/>
            <a:ext cx="5628131" cy="3855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52159" y="2520695"/>
            <a:ext cx="5369051" cy="3596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8659" y="3023616"/>
            <a:ext cx="2878835" cy="20025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8200" y="3153155"/>
            <a:ext cx="2619755" cy="1743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zoom dir="ou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024" y="118871"/>
            <a:ext cx="10605515" cy="6694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83564" y="248411"/>
            <a:ext cx="10346434" cy="6435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zoom dir="ou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7171" y="1024150"/>
            <a:ext cx="3136265" cy="4631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538480" marR="528955" indent="-635">
              <a:lnSpc>
                <a:spcPct val="120000"/>
              </a:lnSpc>
            </a:pPr>
            <a:r>
              <a:rPr dirty="0" sz="2800" spc="-10">
                <a:latin typeface="Calibri"/>
                <a:cs typeface="Calibri"/>
              </a:rPr>
              <a:t>Amati </a:t>
            </a:r>
            <a:r>
              <a:rPr dirty="0" sz="2800" spc="-5">
                <a:latin typeface="Calibri"/>
                <a:cs typeface="Calibri"/>
              </a:rPr>
              <a:t>u pani  Cori di </a:t>
            </a:r>
            <a:r>
              <a:rPr dirty="0" sz="2800" spc="-10">
                <a:latin typeface="Calibri"/>
                <a:cs typeface="Calibri"/>
              </a:rPr>
              <a:t>la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casa,</a:t>
            </a:r>
            <a:endParaRPr sz="2800">
              <a:latin typeface="Calibri"/>
              <a:cs typeface="Calibri"/>
            </a:endParaRPr>
          </a:p>
          <a:p>
            <a:pPr algn="ctr" marL="74930" marR="66675">
              <a:lnSpc>
                <a:spcPts val="4020"/>
              </a:lnSpc>
              <a:spcBef>
                <a:spcPts val="244"/>
              </a:spcBef>
            </a:pPr>
            <a:r>
              <a:rPr dirty="0" sz="2800" spc="-15">
                <a:latin typeface="Calibri"/>
                <a:cs typeface="Calibri"/>
              </a:rPr>
              <a:t>profumu </a:t>
            </a:r>
            <a:r>
              <a:rPr dirty="0" sz="2800" spc="-5">
                <a:latin typeface="Calibri"/>
                <a:cs typeface="Calibri"/>
              </a:rPr>
              <a:t>di </a:t>
            </a:r>
            <a:r>
              <a:rPr dirty="0" sz="2800" spc="-10">
                <a:latin typeface="Calibri"/>
                <a:cs typeface="Calibri"/>
              </a:rPr>
              <a:t>la </a:t>
            </a:r>
            <a:r>
              <a:rPr dirty="0" sz="2800" spc="-20">
                <a:latin typeface="Calibri"/>
                <a:cs typeface="Calibri"/>
              </a:rPr>
              <a:t>tavula,  </a:t>
            </a:r>
            <a:r>
              <a:rPr dirty="0" sz="2800" spc="-10">
                <a:latin typeface="Calibri"/>
                <a:cs typeface="Calibri"/>
              </a:rPr>
              <a:t>gioia </a:t>
            </a:r>
            <a:r>
              <a:rPr dirty="0" sz="2800" spc="-5">
                <a:latin typeface="Calibri"/>
                <a:cs typeface="Calibri"/>
              </a:rPr>
              <a:t>di </a:t>
            </a:r>
            <a:r>
              <a:rPr dirty="0" sz="2800" spc="-10">
                <a:latin typeface="Calibri"/>
                <a:cs typeface="Calibri"/>
              </a:rPr>
              <a:t>lu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fucularu.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 marR="5080" indent="661035">
              <a:lnSpc>
                <a:spcPct val="119700"/>
              </a:lnSpc>
              <a:spcBef>
                <a:spcPts val="5"/>
              </a:spcBef>
            </a:pPr>
            <a:r>
              <a:rPr dirty="0" sz="2800" spc="-10">
                <a:latin typeface="Calibri"/>
                <a:cs typeface="Calibri"/>
              </a:rPr>
              <a:t>Onuri </a:t>
            </a:r>
            <a:r>
              <a:rPr dirty="0" sz="2800" spc="-5">
                <a:latin typeface="Calibri"/>
                <a:cs typeface="Calibri"/>
              </a:rPr>
              <a:t>o pani  </a:t>
            </a:r>
            <a:r>
              <a:rPr dirty="0" sz="2800" spc="-10">
                <a:latin typeface="Calibri"/>
                <a:cs typeface="Calibri"/>
              </a:rPr>
              <a:t>Gloria </a:t>
            </a:r>
            <a:r>
              <a:rPr dirty="0" sz="2800" spc="-5">
                <a:latin typeface="Calibri"/>
                <a:cs typeface="Calibri"/>
              </a:rPr>
              <a:t>di </a:t>
            </a:r>
            <a:r>
              <a:rPr dirty="0" sz="2800" spc="-10">
                <a:latin typeface="Calibri"/>
                <a:cs typeface="Calibri"/>
              </a:rPr>
              <a:t>la campagna</a:t>
            </a:r>
            <a:endParaRPr sz="2800">
              <a:latin typeface="Calibri"/>
              <a:cs typeface="Calibri"/>
            </a:endParaRPr>
          </a:p>
          <a:p>
            <a:pPr algn="ctr" marL="335280" marR="326390">
              <a:lnSpc>
                <a:spcPct val="119700"/>
              </a:lnSpc>
              <a:spcBef>
                <a:spcPts val="10"/>
              </a:spcBef>
            </a:pPr>
            <a:r>
              <a:rPr dirty="0" sz="2800" spc="-5">
                <a:latin typeface="Calibri"/>
                <a:cs typeface="Calibri"/>
              </a:rPr>
              <a:t>Sapuri di </a:t>
            </a:r>
            <a:r>
              <a:rPr dirty="0" sz="2800" spc="-10">
                <a:latin typeface="Calibri"/>
                <a:cs typeface="Calibri"/>
              </a:rPr>
              <a:t>la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terra,  </a:t>
            </a:r>
            <a:r>
              <a:rPr dirty="0" sz="2800" spc="-35">
                <a:latin typeface="Calibri"/>
                <a:cs typeface="Calibri"/>
              </a:rPr>
              <a:t>festa </a:t>
            </a:r>
            <a:r>
              <a:rPr dirty="0" sz="2800" spc="-5">
                <a:latin typeface="Calibri"/>
                <a:cs typeface="Calibri"/>
              </a:rPr>
              <a:t>di </a:t>
            </a:r>
            <a:r>
              <a:rPr dirty="0" sz="2800" spc="-10">
                <a:latin typeface="Calibri"/>
                <a:cs typeface="Calibri"/>
              </a:rPr>
              <a:t>la </a:t>
            </a:r>
            <a:r>
              <a:rPr dirty="0" sz="2800" spc="-15">
                <a:latin typeface="Calibri"/>
                <a:cs typeface="Calibri"/>
              </a:rPr>
              <a:t>vita.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1270">
              <a:lnSpc>
                <a:spcPct val="100000"/>
              </a:lnSpc>
            </a:pPr>
            <a:r>
              <a:rPr dirty="0" spc="-15"/>
              <a:t>Ricchezza </a:t>
            </a:r>
            <a:r>
              <a:rPr dirty="0" spc="-5"/>
              <a:t>è u pani  </a:t>
            </a:r>
            <a:r>
              <a:rPr dirty="0" spc="-10"/>
              <a:t>Suduri </a:t>
            </a:r>
            <a:r>
              <a:rPr dirty="0" spc="-5"/>
              <a:t>di </a:t>
            </a:r>
            <a:r>
              <a:rPr dirty="0" spc="-10"/>
              <a:t>la frunti,  </a:t>
            </a:r>
            <a:r>
              <a:rPr dirty="0" spc="-15"/>
              <a:t>orgogliu </a:t>
            </a:r>
            <a:r>
              <a:rPr dirty="0" spc="-5"/>
              <a:t>di </a:t>
            </a:r>
            <a:r>
              <a:rPr dirty="0" spc="-10"/>
              <a:t>lu </a:t>
            </a:r>
            <a:r>
              <a:rPr dirty="0" spc="-20"/>
              <a:t>travagghiu,  </a:t>
            </a:r>
            <a:r>
              <a:rPr dirty="0" spc="-10"/>
              <a:t>puema </a:t>
            </a:r>
            <a:r>
              <a:rPr dirty="0" spc="-5"/>
              <a:t>di</a:t>
            </a:r>
            <a:r>
              <a:rPr dirty="0" spc="-25"/>
              <a:t> </a:t>
            </a:r>
            <a:r>
              <a:rPr dirty="0" spc="-5"/>
              <a:t>sacrificiu.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algn="ctr" marL="65405" marR="59055">
              <a:lnSpc>
                <a:spcPct val="100000"/>
              </a:lnSpc>
              <a:spcBef>
                <a:spcPts val="5"/>
              </a:spcBef>
            </a:pPr>
            <a:r>
              <a:rPr dirty="0" spc="-5"/>
              <a:t>Non </a:t>
            </a:r>
            <a:r>
              <a:rPr dirty="0" spc="-10"/>
              <a:t>sbuddiddiati </a:t>
            </a:r>
            <a:r>
              <a:rPr dirty="0" spc="-5"/>
              <a:t>u pani  </a:t>
            </a:r>
            <a:r>
              <a:rPr dirty="0" spc="-10"/>
              <a:t>Ricchizza </a:t>
            </a:r>
            <a:r>
              <a:rPr dirty="0" spc="-5"/>
              <a:t>di </a:t>
            </a:r>
            <a:r>
              <a:rPr dirty="0" spc="-10"/>
              <a:t>la</a:t>
            </a:r>
            <a:r>
              <a:rPr dirty="0" spc="-25"/>
              <a:t> </a:t>
            </a:r>
            <a:r>
              <a:rPr dirty="0" spc="-20"/>
              <a:t>Patria,</a:t>
            </a:r>
          </a:p>
          <a:p>
            <a:pPr algn="ctr" marL="184150" marR="177165">
              <a:lnSpc>
                <a:spcPct val="100000"/>
              </a:lnSpc>
            </a:pPr>
            <a:r>
              <a:rPr dirty="0" spc="-10"/>
              <a:t>lu </a:t>
            </a:r>
            <a:r>
              <a:rPr dirty="0" spc="-15"/>
              <a:t>premiu </a:t>
            </a:r>
            <a:r>
              <a:rPr dirty="0" spc="-5"/>
              <a:t>cchiù </a:t>
            </a:r>
            <a:r>
              <a:rPr dirty="0" spc="-10"/>
              <a:t>Santu,  </a:t>
            </a:r>
            <a:r>
              <a:rPr dirty="0" spc="-5"/>
              <a:t>di </a:t>
            </a:r>
            <a:r>
              <a:rPr dirty="0" spc="-10"/>
              <a:t>la </a:t>
            </a:r>
            <a:r>
              <a:rPr dirty="0" spc="-25"/>
              <a:t>fatica</a:t>
            </a:r>
            <a:r>
              <a:rPr dirty="0" spc="-50"/>
              <a:t> </a:t>
            </a:r>
            <a:r>
              <a:rPr dirty="0" spc="-5"/>
              <a:t>umana.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06213" y="376981"/>
            <a:ext cx="1257300" cy="584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="1">
                <a:solidFill>
                  <a:srgbClr val="ED7D31"/>
                </a:solidFill>
                <a:latin typeface="Calibri"/>
                <a:cs typeface="Calibri"/>
              </a:rPr>
              <a:t>U</a:t>
            </a:r>
            <a:r>
              <a:rPr dirty="0" spc="-85" b="1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dirty="0" spc="-5" b="1">
                <a:solidFill>
                  <a:srgbClr val="ED7D31"/>
                </a:solidFill>
                <a:latin typeface="Calibri"/>
                <a:cs typeface="Calibri"/>
              </a:rPr>
              <a:t>pani</a:t>
            </a:r>
          </a:p>
        </p:txBody>
      </p:sp>
    </p:spTree>
  </p:cSld>
  <p:clrMapOvr>
    <a:masterClrMapping/>
  </p:clrMapOvr>
  <p:transition spd="fast">
    <p:zoom dir="ou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8970" y="1893794"/>
            <a:ext cx="5312410" cy="3013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800" spc="-20" b="1">
                <a:latin typeface="Calibri"/>
                <a:cs typeface="Calibri"/>
              </a:rPr>
              <a:t>Preghiera </a:t>
            </a:r>
            <a:r>
              <a:rPr dirty="0" sz="2800" spc="-5" b="1">
                <a:latin typeface="Calibri"/>
                <a:cs typeface="Calibri"/>
              </a:rPr>
              <a:t>pi </a:t>
            </a:r>
            <a:r>
              <a:rPr dirty="0" sz="2800" spc="-10" b="1">
                <a:latin typeface="Calibri"/>
                <a:cs typeface="Calibri"/>
              </a:rPr>
              <a:t>‘nu bonu</a:t>
            </a:r>
            <a:r>
              <a:rPr dirty="0" sz="2800" spc="65" b="1">
                <a:latin typeface="Calibri"/>
                <a:cs typeface="Calibri"/>
              </a:rPr>
              <a:t> </a:t>
            </a:r>
            <a:r>
              <a:rPr dirty="0" sz="2800" spc="-15" b="1">
                <a:latin typeface="Calibri"/>
                <a:cs typeface="Calibri"/>
              </a:rPr>
              <a:t>raccolto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 marR="5080" indent="530225">
              <a:lnSpc>
                <a:spcPct val="119700"/>
              </a:lnSpc>
            </a:pPr>
            <a:r>
              <a:rPr dirty="0" sz="2800" spc="-30">
                <a:latin typeface="Calibri"/>
                <a:cs typeface="Calibri"/>
              </a:rPr>
              <a:t>Sant’Antuninu, Sant’Antuninu  </a:t>
            </a:r>
            <a:r>
              <a:rPr dirty="0" sz="2800" spc="-5">
                <a:latin typeface="Calibri"/>
                <a:cs typeface="Calibri"/>
              </a:rPr>
              <a:t>bedda </a:t>
            </a:r>
            <a:r>
              <a:rPr dirty="0" sz="2800" spc="-10">
                <a:latin typeface="Calibri"/>
                <a:cs typeface="Calibri"/>
              </a:rPr>
              <a:t>la spica </a:t>
            </a:r>
            <a:r>
              <a:rPr dirty="0" sz="2800" spc="-5">
                <a:latin typeface="Calibri"/>
                <a:cs typeface="Calibri"/>
              </a:rPr>
              <a:t>e </a:t>
            </a:r>
            <a:r>
              <a:rPr dirty="0" sz="2800" spc="-10">
                <a:latin typeface="Calibri"/>
                <a:cs typeface="Calibri"/>
              </a:rPr>
              <a:t>lu </a:t>
            </a:r>
            <a:r>
              <a:rPr dirty="0" sz="2800" spc="-5">
                <a:latin typeface="Calibri"/>
                <a:cs typeface="Calibri"/>
              </a:rPr>
              <a:t>cocciu chiù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chinu.</a:t>
            </a:r>
            <a:endParaRPr sz="2800">
              <a:latin typeface="Calibri"/>
              <a:cs typeface="Calibri"/>
            </a:endParaRPr>
          </a:p>
          <a:p>
            <a:pPr algn="ctr" marL="161925" marR="155575">
              <a:lnSpc>
                <a:spcPct val="119700"/>
              </a:lnSpc>
              <a:spcBef>
                <a:spcPts val="10"/>
              </a:spcBef>
            </a:pPr>
            <a:r>
              <a:rPr dirty="0" sz="2800" spc="-5">
                <a:latin typeface="Calibri"/>
                <a:cs typeface="Calibri"/>
              </a:rPr>
              <a:t>Pir ogni </a:t>
            </a:r>
            <a:r>
              <a:rPr dirty="0" sz="2800" spc="-10">
                <a:latin typeface="Calibri"/>
                <a:cs typeface="Calibri"/>
              </a:rPr>
              <a:t>spica </a:t>
            </a:r>
            <a:r>
              <a:rPr dirty="0" sz="2800" spc="-5">
                <a:latin typeface="Calibri"/>
                <a:cs typeface="Calibri"/>
              </a:rPr>
              <a:t>chi jinchi un </a:t>
            </a:r>
            <a:r>
              <a:rPr dirty="0" sz="2800" spc="-10">
                <a:latin typeface="Calibri"/>
                <a:cs typeface="Calibri"/>
              </a:rPr>
              <a:t>mundiu,  damuni </a:t>
            </a:r>
            <a:r>
              <a:rPr dirty="0" sz="2800" spc="-15">
                <a:latin typeface="Calibri"/>
                <a:cs typeface="Calibri"/>
              </a:rPr>
              <a:t>grazia </a:t>
            </a:r>
            <a:r>
              <a:rPr dirty="0" sz="2800" spc="-5">
                <a:latin typeface="Calibri"/>
                <a:cs typeface="Calibri"/>
              </a:rPr>
              <a:t>a </a:t>
            </a:r>
            <a:r>
              <a:rPr dirty="0" sz="2800" spc="-35">
                <a:latin typeface="Calibri"/>
                <a:cs typeface="Calibri"/>
              </a:rPr>
              <a:t>l’eternu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Diu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5682" y="1288444"/>
            <a:ext cx="1711960" cy="883919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800" spc="-15" b="0">
                <a:latin typeface="Calibri"/>
                <a:cs typeface="Calibri"/>
              </a:rPr>
              <a:t>Intervista</a:t>
            </a:r>
            <a:r>
              <a:rPr dirty="0" sz="2800" spc="-65" b="0">
                <a:latin typeface="Calibri"/>
                <a:cs typeface="Calibri"/>
              </a:rPr>
              <a:t> </a:t>
            </a:r>
            <a:r>
              <a:rPr dirty="0" sz="2800" spc="-5" b="0">
                <a:latin typeface="Calibri"/>
                <a:cs typeface="Calibri"/>
              </a:rPr>
              <a:t>al  </a:t>
            </a:r>
            <a:r>
              <a:rPr dirty="0" sz="2800" spc="-10" b="0">
                <a:latin typeface="Calibri"/>
                <a:cs typeface="Calibri"/>
              </a:rPr>
              <a:t>sig.</a:t>
            </a:r>
            <a:r>
              <a:rPr dirty="0" sz="2800" spc="-65" b="0">
                <a:latin typeface="Calibri"/>
                <a:cs typeface="Calibri"/>
              </a:rPr>
              <a:t> </a:t>
            </a:r>
            <a:r>
              <a:rPr dirty="0" sz="2800" spc="-10" b="0">
                <a:latin typeface="Calibri"/>
                <a:cs typeface="Calibri"/>
              </a:rPr>
              <a:t>Cartella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751" y="692114"/>
            <a:ext cx="4174490" cy="3937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 b="0">
                <a:latin typeface="Calibri"/>
                <a:cs typeface="Calibri"/>
              </a:rPr>
              <a:t>Intervista </a:t>
            </a:r>
            <a:r>
              <a:rPr dirty="0" sz="2400" b="0">
                <a:latin typeface="Calibri"/>
                <a:cs typeface="Calibri"/>
              </a:rPr>
              <a:t>al </a:t>
            </a:r>
            <a:r>
              <a:rPr dirty="0" sz="2400" spc="-5" b="0">
                <a:latin typeface="Calibri"/>
                <a:cs typeface="Calibri"/>
              </a:rPr>
              <a:t>sig. Filippo</a:t>
            </a:r>
            <a:r>
              <a:rPr dirty="0" sz="2400" spc="-85" b="0">
                <a:latin typeface="Calibri"/>
                <a:cs typeface="Calibri"/>
              </a:rPr>
              <a:t> </a:t>
            </a:r>
            <a:r>
              <a:rPr dirty="0" sz="2400" spc="-20" b="0">
                <a:latin typeface="Calibri"/>
                <a:cs typeface="Calibri"/>
              </a:rPr>
              <a:t>Ferrarotto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140"/>
              </a:lnSpc>
            </a:pPr>
            <a:r>
              <a:rPr dirty="0" spc="-5"/>
              <a:t>La </a:t>
            </a:r>
            <a:r>
              <a:rPr dirty="0" spc="-40"/>
              <a:t>coltura </a:t>
            </a:r>
            <a:r>
              <a:rPr dirty="0" spc="-15"/>
              <a:t>del </a:t>
            </a:r>
            <a:r>
              <a:rPr dirty="0" spc="-35"/>
              <a:t>grano </a:t>
            </a:r>
            <a:r>
              <a:rPr dirty="0"/>
              <a:t>a</a:t>
            </a:r>
            <a:r>
              <a:rPr dirty="0" spc="-310"/>
              <a:t> </a:t>
            </a:r>
            <a:r>
              <a:rPr dirty="0" spc="-30"/>
              <a:t>Naso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955" y="785953"/>
            <a:ext cx="10586085" cy="524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59635">
              <a:lnSpc>
                <a:spcPts val="3660"/>
              </a:lnSpc>
            </a:pPr>
            <a:r>
              <a:rPr dirty="0" sz="3200" spc="-30" b="0">
                <a:latin typeface="Calibri Light"/>
                <a:cs typeface="Calibri Light"/>
              </a:rPr>
              <a:t>Testimonianza </a:t>
            </a:r>
            <a:r>
              <a:rPr dirty="0" sz="3200" b="0">
                <a:latin typeface="Calibri Light"/>
                <a:cs typeface="Calibri Light"/>
              </a:rPr>
              <a:t>del </a:t>
            </a:r>
            <a:r>
              <a:rPr dirty="0" sz="3200" spc="-5" b="0">
                <a:latin typeface="Calibri Light"/>
                <a:cs typeface="Calibri Light"/>
              </a:rPr>
              <a:t>sig. </a:t>
            </a:r>
            <a:r>
              <a:rPr dirty="0" sz="3200" b="0">
                <a:latin typeface="Calibri Light"/>
                <a:cs typeface="Calibri Light"/>
              </a:rPr>
              <a:t>Filippo</a:t>
            </a:r>
            <a:r>
              <a:rPr dirty="0" sz="3200" spc="-5" b="0">
                <a:latin typeface="Calibri Light"/>
                <a:cs typeface="Calibri Light"/>
              </a:rPr>
              <a:t> </a:t>
            </a:r>
            <a:r>
              <a:rPr dirty="0" sz="3200" spc="-25" b="0">
                <a:latin typeface="Calibri Light"/>
                <a:cs typeface="Calibri Light"/>
              </a:rPr>
              <a:t>Ferrarotto</a:t>
            </a:r>
            <a:endParaRPr sz="32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Times New Roman"/>
              <a:cs typeface="Times New Roman"/>
            </a:endParaRPr>
          </a:p>
          <a:p>
            <a:pPr marL="13335" marR="3918585">
              <a:lnSpc>
                <a:spcPct val="119000"/>
              </a:lnSpc>
            </a:pPr>
            <a:r>
              <a:rPr dirty="0" sz="2900" spc="-10">
                <a:latin typeface="Calibri"/>
                <a:cs typeface="Calibri"/>
              </a:rPr>
              <a:t>Zone dove </a:t>
            </a:r>
            <a:r>
              <a:rPr dirty="0" sz="2900" spc="-15">
                <a:latin typeface="Calibri"/>
                <a:cs typeface="Calibri"/>
              </a:rPr>
              <a:t>avveniva </a:t>
            </a:r>
            <a:r>
              <a:rPr dirty="0" sz="2900">
                <a:latin typeface="Calibri"/>
                <a:cs typeface="Calibri"/>
              </a:rPr>
              <a:t>la </a:t>
            </a:r>
            <a:r>
              <a:rPr dirty="0" sz="2900" spc="-5">
                <a:latin typeface="Calibri"/>
                <a:cs typeface="Calibri"/>
              </a:rPr>
              <a:t>semina </a:t>
            </a:r>
            <a:r>
              <a:rPr dirty="0" sz="2900">
                <a:latin typeface="Calibri"/>
                <a:cs typeface="Calibri"/>
              </a:rPr>
              <a:t>più </a:t>
            </a:r>
            <a:r>
              <a:rPr dirty="0" sz="2900" spc="-10">
                <a:latin typeface="Calibri"/>
                <a:cs typeface="Calibri"/>
              </a:rPr>
              <a:t>intensa:  Grazia, </a:t>
            </a:r>
            <a:r>
              <a:rPr dirty="0" sz="2900" spc="-45">
                <a:latin typeface="Calibri"/>
                <a:cs typeface="Calibri"/>
              </a:rPr>
              <a:t>“Batatu”, </a:t>
            </a:r>
            <a:r>
              <a:rPr dirty="0" sz="2900">
                <a:latin typeface="Calibri"/>
                <a:cs typeface="Calibri"/>
              </a:rPr>
              <a:t>Piano San </a:t>
            </a:r>
            <a:r>
              <a:rPr dirty="0" sz="2900" spc="-10">
                <a:latin typeface="Calibri"/>
                <a:cs typeface="Calibri"/>
              </a:rPr>
              <a:t>Cono, </a:t>
            </a:r>
            <a:r>
              <a:rPr dirty="0" sz="2900">
                <a:latin typeface="Calibri"/>
                <a:cs typeface="Calibri"/>
              </a:rPr>
              <a:t>Aria</a:t>
            </a:r>
            <a:r>
              <a:rPr dirty="0" sz="2900" spc="-114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Viana.</a:t>
            </a:r>
            <a:endParaRPr sz="2900">
              <a:latin typeface="Calibri"/>
              <a:cs typeface="Calibri"/>
            </a:endParaRPr>
          </a:p>
          <a:p>
            <a:pPr marL="12700" marR="6985" indent="-635">
              <a:lnSpc>
                <a:spcPts val="3130"/>
              </a:lnSpc>
              <a:spcBef>
                <a:spcPts val="1040"/>
              </a:spcBef>
            </a:pPr>
            <a:r>
              <a:rPr dirty="0" sz="2900" spc="-5">
                <a:latin typeface="Calibri"/>
                <a:cs typeface="Calibri"/>
              </a:rPr>
              <a:t>Nel periodo </a:t>
            </a:r>
            <a:r>
              <a:rPr dirty="0" sz="2900" spc="-15">
                <a:latin typeface="Calibri"/>
                <a:cs typeface="Calibri"/>
              </a:rPr>
              <a:t>estivo </a:t>
            </a:r>
            <a:r>
              <a:rPr dirty="0" sz="2900">
                <a:latin typeface="Calibri"/>
                <a:cs typeface="Calibri"/>
              </a:rPr>
              <a:t>si </a:t>
            </a:r>
            <a:r>
              <a:rPr dirty="0" sz="2900" spc="-15">
                <a:latin typeface="Calibri"/>
                <a:cs typeface="Calibri"/>
              </a:rPr>
              <a:t>dissodava </a:t>
            </a:r>
            <a:r>
              <a:rPr dirty="0" sz="2900" spc="-5">
                <a:latin typeface="Calibri"/>
                <a:cs typeface="Calibri"/>
              </a:rPr>
              <a:t>il </a:t>
            </a:r>
            <a:r>
              <a:rPr dirty="0" sz="2900" spc="-20">
                <a:latin typeface="Calibri"/>
                <a:cs typeface="Calibri"/>
              </a:rPr>
              <a:t>terreno </a:t>
            </a:r>
            <a:r>
              <a:rPr dirty="0" sz="2900" spc="-15">
                <a:latin typeface="Calibri"/>
                <a:cs typeface="Calibri"/>
              </a:rPr>
              <a:t>con </a:t>
            </a:r>
            <a:r>
              <a:rPr dirty="0" sz="2900" spc="-10">
                <a:latin typeface="Calibri"/>
                <a:cs typeface="Calibri"/>
              </a:rPr>
              <a:t>vanghe </a:t>
            </a:r>
            <a:r>
              <a:rPr dirty="0" sz="2900">
                <a:latin typeface="Calibri"/>
                <a:cs typeface="Calibri"/>
              </a:rPr>
              <a:t>e </a:t>
            </a:r>
            <a:r>
              <a:rPr dirty="0" sz="2900" spc="-15">
                <a:latin typeface="Calibri"/>
                <a:cs typeface="Calibri"/>
              </a:rPr>
              <a:t>aratri, trainati  </a:t>
            </a:r>
            <a:r>
              <a:rPr dirty="0" sz="2900">
                <a:latin typeface="Calibri"/>
                <a:cs typeface="Calibri"/>
              </a:rPr>
              <a:t>dai buoi, non </a:t>
            </a:r>
            <a:r>
              <a:rPr dirty="0" sz="2900" spc="-15">
                <a:latin typeface="Calibri"/>
                <a:cs typeface="Calibri"/>
              </a:rPr>
              <a:t>esistevano </a:t>
            </a:r>
            <a:r>
              <a:rPr dirty="0" sz="2900">
                <a:latin typeface="Calibri"/>
                <a:cs typeface="Calibri"/>
              </a:rPr>
              <a:t>i</a:t>
            </a:r>
            <a:r>
              <a:rPr dirty="0" sz="2900" spc="-130">
                <a:latin typeface="Calibri"/>
                <a:cs typeface="Calibri"/>
              </a:rPr>
              <a:t> </a:t>
            </a:r>
            <a:r>
              <a:rPr dirty="0" sz="2900" spc="-20">
                <a:latin typeface="Calibri"/>
                <a:cs typeface="Calibri"/>
              </a:rPr>
              <a:t>trattori.</a:t>
            </a:r>
            <a:endParaRPr sz="2900">
              <a:latin typeface="Calibri"/>
              <a:cs typeface="Calibri"/>
            </a:endParaRPr>
          </a:p>
          <a:p>
            <a:pPr marL="13335" marR="7620" indent="-635">
              <a:lnSpc>
                <a:spcPts val="3130"/>
              </a:lnSpc>
              <a:spcBef>
                <a:spcPts val="995"/>
              </a:spcBef>
            </a:pPr>
            <a:r>
              <a:rPr dirty="0" sz="2900" spc="-5">
                <a:latin typeface="Calibri"/>
                <a:cs typeface="Calibri"/>
              </a:rPr>
              <a:t>Nel mese di </a:t>
            </a:r>
            <a:r>
              <a:rPr dirty="0" sz="2900" spc="-20">
                <a:latin typeface="Calibri"/>
                <a:cs typeface="Calibri"/>
              </a:rPr>
              <a:t>ottobre, </a:t>
            </a:r>
            <a:r>
              <a:rPr dirty="0" sz="2900" spc="-5">
                <a:latin typeface="Calibri"/>
                <a:cs typeface="Calibri"/>
              </a:rPr>
              <a:t>dopo che le prime acque </a:t>
            </a:r>
            <a:r>
              <a:rPr dirty="0" sz="2900" spc="-25">
                <a:latin typeface="Calibri"/>
                <a:cs typeface="Calibri"/>
              </a:rPr>
              <a:t>avevano </a:t>
            </a:r>
            <a:r>
              <a:rPr dirty="0" sz="2900" spc="-10">
                <a:latin typeface="Calibri"/>
                <a:cs typeface="Calibri"/>
              </a:rPr>
              <a:t>ammorbidito il  </a:t>
            </a:r>
            <a:r>
              <a:rPr dirty="0" sz="2900" spc="-20">
                <a:latin typeface="Calibri"/>
                <a:cs typeface="Calibri"/>
              </a:rPr>
              <a:t>terreno, </a:t>
            </a:r>
            <a:r>
              <a:rPr dirty="0" sz="2900">
                <a:latin typeface="Calibri"/>
                <a:cs typeface="Calibri"/>
              </a:rPr>
              <a:t>si </a:t>
            </a:r>
            <a:r>
              <a:rPr dirty="0" sz="2900" spc="-30">
                <a:latin typeface="Calibri"/>
                <a:cs typeface="Calibri"/>
              </a:rPr>
              <a:t>effettuava </a:t>
            </a:r>
            <a:r>
              <a:rPr dirty="0" sz="2900">
                <a:latin typeface="Calibri"/>
                <a:cs typeface="Calibri"/>
              </a:rPr>
              <a:t>la</a:t>
            </a:r>
            <a:r>
              <a:rPr dirty="0" sz="2900" spc="-45">
                <a:latin typeface="Calibri"/>
                <a:cs typeface="Calibri"/>
              </a:rPr>
              <a:t> </a:t>
            </a:r>
            <a:r>
              <a:rPr dirty="0" sz="2900" spc="-5">
                <a:latin typeface="Calibri"/>
                <a:cs typeface="Calibri"/>
              </a:rPr>
              <a:t>semina.</a:t>
            </a:r>
            <a:endParaRPr sz="29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615"/>
              </a:spcBef>
            </a:pPr>
            <a:r>
              <a:rPr dirty="0" sz="2900" spc="-10">
                <a:latin typeface="Calibri"/>
                <a:cs typeface="Calibri"/>
              </a:rPr>
              <a:t>Questi </a:t>
            </a:r>
            <a:r>
              <a:rPr dirty="0" sz="2900" spc="-15">
                <a:latin typeface="Calibri"/>
                <a:cs typeface="Calibri"/>
              </a:rPr>
              <a:t>lavori venivano svolti </a:t>
            </a:r>
            <a:r>
              <a:rPr dirty="0" sz="2900" spc="-5">
                <a:latin typeface="Calibri"/>
                <a:cs typeface="Calibri"/>
              </a:rPr>
              <a:t>dagli</a:t>
            </a:r>
            <a:r>
              <a:rPr dirty="0" sz="2900" spc="-55">
                <a:latin typeface="Calibri"/>
                <a:cs typeface="Calibri"/>
              </a:rPr>
              <a:t> </a:t>
            </a:r>
            <a:r>
              <a:rPr dirty="0" sz="2900">
                <a:latin typeface="Calibri"/>
                <a:cs typeface="Calibri"/>
              </a:rPr>
              <a:t>uomini.</a:t>
            </a:r>
            <a:endParaRPr sz="2900">
              <a:latin typeface="Calibri"/>
              <a:cs typeface="Calibri"/>
            </a:endParaRPr>
          </a:p>
          <a:p>
            <a:pPr marL="13335" marR="5080">
              <a:lnSpc>
                <a:spcPts val="3130"/>
              </a:lnSpc>
              <a:spcBef>
                <a:spcPts val="1040"/>
              </a:spcBef>
            </a:pPr>
            <a:r>
              <a:rPr dirty="0" sz="2900">
                <a:latin typeface="Calibri"/>
                <a:cs typeface="Calibri"/>
              </a:rPr>
              <a:t>A </a:t>
            </a:r>
            <a:r>
              <a:rPr dirty="0" sz="2900" spc="-20">
                <a:latin typeface="Calibri"/>
                <a:cs typeface="Calibri"/>
              </a:rPr>
              <a:t>primavera </a:t>
            </a:r>
            <a:r>
              <a:rPr dirty="0" sz="2900" spc="-5">
                <a:latin typeface="Calibri"/>
                <a:cs typeface="Calibri"/>
              </a:rPr>
              <a:t>si </a:t>
            </a:r>
            <a:r>
              <a:rPr dirty="0" sz="2900" spc="-20">
                <a:latin typeface="Calibri"/>
                <a:cs typeface="Calibri"/>
              </a:rPr>
              <a:t>provvedeva </a:t>
            </a:r>
            <a:r>
              <a:rPr dirty="0" sz="2900" spc="-5">
                <a:latin typeface="Calibri"/>
                <a:cs typeface="Calibri"/>
              </a:rPr>
              <a:t>alla </a:t>
            </a:r>
            <a:r>
              <a:rPr dirty="0" sz="2900" spc="-10">
                <a:latin typeface="Calibri"/>
                <a:cs typeface="Calibri"/>
              </a:rPr>
              <a:t>pulitura, </a:t>
            </a:r>
            <a:r>
              <a:rPr dirty="0" sz="2900" spc="-5">
                <a:latin typeface="Calibri"/>
                <a:cs typeface="Calibri"/>
              </a:rPr>
              <a:t>cioè </a:t>
            </a:r>
            <a:r>
              <a:rPr dirty="0" sz="2900" spc="-20">
                <a:latin typeface="Calibri"/>
                <a:cs typeface="Calibri"/>
              </a:rPr>
              <a:t>all’eliminazione </a:t>
            </a:r>
            <a:r>
              <a:rPr dirty="0" sz="2900" spc="-5">
                <a:latin typeface="Calibri"/>
                <a:cs typeface="Calibri"/>
              </a:rPr>
              <a:t>delle erbe  </a:t>
            </a:r>
            <a:r>
              <a:rPr dirty="0" sz="2900" spc="-20">
                <a:latin typeface="Calibri"/>
                <a:cs typeface="Calibri"/>
              </a:rPr>
              <a:t>infestanti, </a:t>
            </a:r>
            <a:r>
              <a:rPr dirty="0" sz="2900" spc="-15">
                <a:latin typeface="Calibri"/>
                <a:cs typeface="Calibri"/>
              </a:rPr>
              <a:t>questo </a:t>
            </a:r>
            <a:r>
              <a:rPr dirty="0" sz="2900" spc="-25">
                <a:latin typeface="Calibri"/>
                <a:cs typeface="Calibri"/>
              </a:rPr>
              <a:t>lavoro spettava </a:t>
            </a:r>
            <a:r>
              <a:rPr dirty="0" sz="2900">
                <a:latin typeface="Calibri"/>
                <a:cs typeface="Calibri"/>
              </a:rPr>
              <a:t>alle</a:t>
            </a:r>
            <a:r>
              <a:rPr dirty="0" sz="2900" spc="-25">
                <a:latin typeface="Calibri"/>
                <a:cs typeface="Calibri"/>
              </a:rPr>
              <a:t> </a:t>
            </a:r>
            <a:r>
              <a:rPr dirty="0" sz="2900" spc="-5">
                <a:latin typeface="Calibri"/>
                <a:cs typeface="Calibri"/>
              </a:rPr>
              <a:t>donne.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029" y="437131"/>
            <a:ext cx="10467975" cy="5372100"/>
          </a:xfrm>
          <a:prstGeom prst="rect">
            <a:avLst/>
          </a:prstGeom>
        </p:spPr>
        <p:txBody>
          <a:bodyPr wrap="square" lIns="0" tIns="118745" rIns="0" bIns="0" rtlCol="0" vert="horz">
            <a:spAutoFit/>
          </a:bodyPr>
          <a:lstStyle/>
          <a:p>
            <a:pPr algn="just" marL="12700" marR="5715" indent="635">
              <a:lnSpc>
                <a:spcPct val="70000"/>
              </a:lnSpc>
              <a:spcBef>
                <a:spcPts val="935"/>
              </a:spcBef>
            </a:pPr>
            <a:r>
              <a:rPr dirty="0" sz="2600" spc="-5">
                <a:latin typeface="Calibri"/>
                <a:cs typeface="Calibri"/>
              </a:rPr>
              <a:t>La </a:t>
            </a:r>
            <a:r>
              <a:rPr dirty="0" sz="2600" spc="-10">
                <a:latin typeface="Calibri"/>
                <a:cs typeface="Calibri"/>
              </a:rPr>
              <a:t>mietitura </a:t>
            </a:r>
            <a:r>
              <a:rPr dirty="0" sz="2600" spc="-15">
                <a:latin typeface="Calibri"/>
                <a:cs typeface="Calibri"/>
              </a:rPr>
              <a:t>avveniva</a:t>
            </a:r>
            <a:r>
              <a:rPr dirty="0" sz="2600" spc="55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nel </a:t>
            </a:r>
            <a:r>
              <a:rPr dirty="0" sz="2600" spc="-10">
                <a:latin typeface="Calibri"/>
                <a:cs typeface="Calibri"/>
              </a:rPr>
              <a:t>mese </a:t>
            </a:r>
            <a:r>
              <a:rPr dirty="0" sz="2600" spc="-5">
                <a:latin typeface="Calibri"/>
                <a:cs typeface="Calibri"/>
              </a:rPr>
              <a:t>di </a:t>
            </a:r>
            <a:r>
              <a:rPr dirty="0" sz="2600" spc="-15">
                <a:latin typeface="Calibri"/>
                <a:cs typeface="Calibri"/>
              </a:rPr>
              <a:t>giugno,</a:t>
            </a:r>
            <a:r>
              <a:rPr dirty="0" sz="2600" spc="55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quando </a:t>
            </a:r>
            <a:r>
              <a:rPr dirty="0" sz="2600">
                <a:latin typeface="Calibri"/>
                <a:cs typeface="Calibri"/>
              </a:rPr>
              <a:t>le </a:t>
            </a:r>
            <a:r>
              <a:rPr dirty="0" sz="2600" spc="-5">
                <a:latin typeface="Calibri"/>
                <a:cs typeface="Calibri"/>
              </a:rPr>
              <a:t>spighe </a:t>
            </a:r>
            <a:r>
              <a:rPr dirty="0" sz="2600" spc="-10">
                <a:latin typeface="Calibri"/>
                <a:cs typeface="Calibri"/>
              </a:rPr>
              <a:t>erano  </a:t>
            </a:r>
            <a:r>
              <a:rPr dirty="0" sz="2600" spc="-15">
                <a:latin typeface="Calibri"/>
                <a:cs typeface="Calibri"/>
              </a:rPr>
              <a:t>completamente dorate. </a:t>
            </a:r>
            <a:r>
              <a:rPr dirty="0" sz="2600" spc="-5">
                <a:latin typeface="Calibri"/>
                <a:cs typeface="Calibri"/>
              </a:rPr>
              <a:t>La </a:t>
            </a:r>
            <a:r>
              <a:rPr dirty="0" sz="2600" spc="-15">
                <a:latin typeface="Calibri"/>
                <a:cs typeface="Calibri"/>
              </a:rPr>
              <a:t>trebbiatura, </a:t>
            </a:r>
            <a:r>
              <a:rPr dirty="0" sz="2600" spc="-5">
                <a:latin typeface="Calibri"/>
                <a:cs typeface="Calibri"/>
              </a:rPr>
              <a:t>che serviva </a:t>
            </a:r>
            <a:r>
              <a:rPr dirty="0" sz="2600">
                <a:latin typeface="Calibri"/>
                <a:cs typeface="Calibri"/>
              </a:rPr>
              <a:t>a </a:t>
            </a:r>
            <a:r>
              <a:rPr dirty="0" sz="2600" spc="-15">
                <a:latin typeface="Calibri"/>
                <a:cs typeface="Calibri"/>
              </a:rPr>
              <a:t>separare </a:t>
            </a:r>
            <a:r>
              <a:rPr dirty="0" sz="2600">
                <a:latin typeface="Calibri"/>
                <a:cs typeface="Calibri"/>
              </a:rPr>
              <a:t>i </a:t>
            </a:r>
            <a:r>
              <a:rPr dirty="0" sz="2600" spc="-5">
                <a:latin typeface="Calibri"/>
                <a:cs typeface="Calibri"/>
              </a:rPr>
              <a:t>chicchi dalla  paglia </a:t>
            </a:r>
            <a:r>
              <a:rPr dirty="0" sz="2600">
                <a:latin typeface="Calibri"/>
                <a:cs typeface="Calibri"/>
              </a:rPr>
              <a:t>e </a:t>
            </a:r>
            <a:r>
              <a:rPr dirty="0" sz="2600" spc="-5">
                <a:latin typeface="Calibri"/>
                <a:cs typeface="Calibri"/>
              </a:rPr>
              <a:t>dalla pula, </a:t>
            </a:r>
            <a:r>
              <a:rPr dirty="0" sz="2600">
                <a:latin typeface="Calibri"/>
                <a:cs typeface="Calibri"/>
              </a:rPr>
              <a:t>in </a:t>
            </a:r>
            <a:r>
              <a:rPr dirty="0" sz="2600" spc="-5">
                <a:latin typeface="Calibri"/>
                <a:cs typeface="Calibri"/>
              </a:rPr>
              <a:t>alcune </a:t>
            </a:r>
            <a:r>
              <a:rPr dirty="0" sz="2600" spc="-20">
                <a:latin typeface="Calibri"/>
                <a:cs typeface="Calibri"/>
              </a:rPr>
              <a:t>zone </a:t>
            </a:r>
            <a:r>
              <a:rPr dirty="0" sz="2600" spc="-15">
                <a:latin typeface="Calibri"/>
                <a:cs typeface="Calibri"/>
              </a:rPr>
              <a:t>veniva realizzata </a:t>
            </a:r>
            <a:r>
              <a:rPr dirty="0" sz="2600" spc="-10">
                <a:latin typeface="Calibri"/>
                <a:cs typeface="Calibri"/>
              </a:rPr>
              <a:t>con </a:t>
            </a:r>
            <a:r>
              <a:rPr dirty="0" sz="2600">
                <a:latin typeface="Calibri"/>
                <a:cs typeface="Calibri"/>
              </a:rPr>
              <a:t>i </a:t>
            </a:r>
            <a:r>
              <a:rPr dirty="0" sz="2600" spc="-15">
                <a:latin typeface="Calibri"/>
                <a:cs typeface="Calibri"/>
              </a:rPr>
              <a:t>cavalli, </a:t>
            </a:r>
            <a:r>
              <a:rPr dirty="0" sz="2600">
                <a:latin typeface="Calibri"/>
                <a:cs typeface="Calibri"/>
              </a:rPr>
              <a:t>in </a:t>
            </a:r>
            <a:r>
              <a:rPr dirty="0" sz="2600" spc="-5">
                <a:latin typeface="Calibri"/>
                <a:cs typeface="Calibri"/>
              </a:rPr>
              <a:t>uno </a:t>
            </a:r>
            <a:r>
              <a:rPr dirty="0" sz="2600">
                <a:latin typeface="Calibri"/>
                <a:cs typeface="Calibri"/>
              </a:rPr>
              <a:t>spazio  </a:t>
            </a:r>
            <a:r>
              <a:rPr dirty="0" sz="2600" spc="-10">
                <a:latin typeface="Calibri"/>
                <a:cs typeface="Calibri"/>
              </a:rPr>
              <a:t>appositamente </a:t>
            </a:r>
            <a:r>
              <a:rPr dirty="0" sz="2600" spc="-20">
                <a:latin typeface="Calibri"/>
                <a:cs typeface="Calibri"/>
              </a:rPr>
              <a:t>creato, </a:t>
            </a:r>
            <a:r>
              <a:rPr dirty="0" sz="2600">
                <a:latin typeface="Calibri"/>
                <a:cs typeface="Calibri"/>
              </a:rPr>
              <a:t>che </a:t>
            </a:r>
            <a:r>
              <a:rPr dirty="0" sz="2600" spc="-15">
                <a:latin typeface="Calibri"/>
                <a:cs typeface="Calibri"/>
              </a:rPr>
              <a:t>veniva </a:t>
            </a:r>
            <a:r>
              <a:rPr dirty="0" sz="2600" spc="-10">
                <a:latin typeface="Calibri"/>
                <a:cs typeface="Calibri"/>
              </a:rPr>
              <a:t>chiamato </a:t>
            </a:r>
            <a:r>
              <a:rPr dirty="0" sz="2600" spc="-75">
                <a:latin typeface="Calibri"/>
                <a:cs typeface="Calibri"/>
              </a:rPr>
              <a:t>“L’ARIUNI”, </a:t>
            </a:r>
            <a:r>
              <a:rPr dirty="0" sz="2600" spc="-5">
                <a:latin typeface="Calibri"/>
                <a:cs typeface="Calibri"/>
              </a:rPr>
              <a:t>di </a:t>
            </a:r>
            <a:r>
              <a:rPr dirty="0" sz="2600" spc="-20">
                <a:latin typeface="Calibri"/>
                <a:cs typeface="Calibri"/>
              </a:rPr>
              <a:t>forma </a:t>
            </a:r>
            <a:r>
              <a:rPr dirty="0" sz="2600" spc="-5">
                <a:latin typeface="Calibri"/>
                <a:cs typeface="Calibri"/>
              </a:rPr>
              <a:t>spesso  tondeggiante.</a:t>
            </a:r>
            <a:endParaRPr sz="2600">
              <a:latin typeface="Calibri"/>
              <a:cs typeface="Calibri"/>
            </a:endParaRPr>
          </a:p>
          <a:p>
            <a:pPr algn="just" marL="12700" marR="7620">
              <a:lnSpc>
                <a:spcPct val="70000"/>
              </a:lnSpc>
              <a:spcBef>
                <a:spcPts val="995"/>
              </a:spcBef>
            </a:pPr>
            <a:r>
              <a:rPr dirty="0" sz="2600" spc="-5">
                <a:latin typeface="Calibri"/>
                <a:cs typeface="Calibri"/>
              </a:rPr>
              <a:t>Spazi principali </a:t>
            </a:r>
            <a:r>
              <a:rPr dirty="0" sz="2600" spc="-15">
                <a:latin typeface="Calibri"/>
                <a:cs typeface="Calibri"/>
              </a:rPr>
              <a:t>dove venivano </a:t>
            </a:r>
            <a:r>
              <a:rPr dirty="0" sz="2600" spc="-10">
                <a:latin typeface="Calibri"/>
                <a:cs typeface="Calibri"/>
              </a:rPr>
              <a:t>raccolti </a:t>
            </a:r>
            <a:r>
              <a:rPr dirty="0" sz="2600">
                <a:latin typeface="Calibri"/>
                <a:cs typeface="Calibri"/>
              </a:rPr>
              <a:t>i </a:t>
            </a:r>
            <a:r>
              <a:rPr dirty="0" sz="2600" spc="-10">
                <a:latin typeface="Calibri"/>
                <a:cs typeface="Calibri"/>
              </a:rPr>
              <a:t>covoni, </a:t>
            </a:r>
            <a:r>
              <a:rPr dirty="0" sz="2600" spc="-40">
                <a:latin typeface="Calibri"/>
                <a:cs typeface="Calibri"/>
              </a:rPr>
              <a:t>“REGNI”, </a:t>
            </a:r>
            <a:r>
              <a:rPr dirty="0" sz="2600" spc="-5">
                <a:latin typeface="Calibri"/>
                <a:cs typeface="Calibri"/>
              </a:rPr>
              <a:t>per </a:t>
            </a:r>
            <a:r>
              <a:rPr dirty="0" sz="2600" spc="-15">
                <a:latin typeface="Calibri"/>
                <a:cs typeface="Calibri"/>
              </a:rPr>
              <a:t>essere </a:t>
            </a:r>
            <a:r>
              <a:rPr dirty="0" sz="2600" spc="-10">
                <a:latin typeface="Calibri"/>
                <a:cs typeface="Calibri"/>
              </a:rPr>
              <a:t>trebbiati,  erano: </a:t>
            </a:r>
            <a:r>
              <a:rPr dirty="0" sz="2600">
                <a:latin typeface="Calibri"/>
                <a:cs typeface="Calibri"/>
              </a:rPr>
              <a:t>in </a:t>
            </a:r>
            <a:r>
              <a:rPr dirty="0" sz="2600" spc="-5">
                <a:latin typeface="Calibri"/>
                <a:cs typeface="Calibri"/>
              </a:rPr>
              <a:t>c/da </a:t>
            </a:r>
            <a:r>
              <a:rPr dirty="0" sz="2600" spc="-10">
                <a:latin typeface="Calibri"/>
                <a:cs typeface="Calibri"/>
              </a:rPr>
              <a:t>Grazia, </a:t>
            </a:r>
            <a:r>
              <a:rPr dirty="0" sz="2600" spc="-5">
                <a:latin typeface="Calibri"/>
                <a:cs typeface="Calibri"/>
              </a:rPr>
              <a:t>nei </a:t>
            </a:r>
            <a:r>
              <a:rPr dirty="0" sz="2600" spc="-10">
                <a:latin typeface="Calibri"/>
                <a:cs typeface="Calibri"/>
              </a:rPr>
              <a:t>pressi </a:t>
            </a:r>
            <a:r>
              <a:rPr dirty="0" sz="2600" spc="-5">
                <a:latin typeface="Calibri"/>
                <a:cs typeface="Calibri"/>
              </a:rPr>
              <a:t>del </a:t>
            </a:r>
            <a:r>
              <a:rPr dirty="0" sz="2600" spc="-10">
                <a:latin typeface="Calibri"/>
                <a:cs typeface="Calibri"/>
              </a:rPr>
              <a:t>campo </a:t>
            </a:r>
            <a:r>
              <a:rPr dirty="0" sz="2600" spc="-5">
                <a:latin typeface="Calibri"/>
                <a:cs typeface="Calibri"/>
              </a:rPr>
              <a:t>di calcio </a:t>
            </a:r>
            <a:r>
              <a:rPr dirty="0" sz="2600">
                <a:latin typeface="Calibri"/>
                <a:cs typeface="Calibri"/>
              </a:rPr>
              <a:t>e </a:t>
            </a:r>
            <a:r>
              <a:rPr dirty="0" sz="2600" spc="-35">
                <a:latin typeface="Calibri"/>
                <a:cs typeface="Calibri"/>
              </a:rPr>
              <a:t>dell’ex </a:t>
            </a:r>
            <a:r>
              <a:rPr dirty="0" sz="2600" spc="-15">
                <a:latin typeface="Calibri"/>
                <a:cs typeface="Calibri"/>
              </a:rPr>
              <a:t>carcere, </a:t>
            </a:r>
            <a:r>
              <a:rPr dirty="0" sz="2600">
                <a:latin typeface="Calibri"/>
                <a:cs typeface="Calibri"/>
              </a:rPr>
              <a:t>a </a:t>
            </a:r>
            <a:r>
              <a:rPr dirty="0" sz="2600" spc="-5">
                <a:latin typeface="Calibri"/>
                <a:cs typeface="Calibri"/>
              </a:rPr>
              <a:t>Piano  </a:t>
            </a:r>
            <a:r>
              <a:rPr dirty="0" sz="2600">
                <a:latin typeface="Calibri"/>
                <a:cs typeface="Calibri"/>
              </a:rPr>
              <a:t>San </a:t>
            </a:r>
            <a:r>
              <a:rPr dirty="0" sz="2600" spc="-15">
                <a:latin typeface="Calibri"/>
                <a:cs typeface="Calibri"/>
              </a:rPr>
              <a:t>Cono, </a:t>
            </a:r>
            <a:r>
              <a:rPr dirty="0" sz="2600">
                <a:latin typeface="Calibri"/>
                <a:cs typeface="Calibri"/>
              </a:rPr>
              <a:t>in via Aria Viana, a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40">
                <a:latin typeface="Calibri"/>
                <a:cs typeface="Calibri"/>
              </a:rPr>
              <a:t>“Batatu”.</a:t>
            </a:r>
            <a:endParaRPr sz="2600">
              <a:latin typeface="Calibri"/>
              <a:cs typeface="Calibri"/>
            </a:endParaRPr>
          </a:p>
          <a:p>
            <a:pPr algn="just" marL="13970" marR="5715" indent="-1270">
              <a:lnSpc>
                <a:spcPct val="70000"/>
              </a:lnSpc>
              <a:spcBef>
                <a:spcPts val="994"/>
              </a:spcBef>
            </a:pPr>
            <a:r>
              <a:rPr dirty="0" sz="2600" spc="-20">
                <a:latin typeface="Calibri"/>
                <a:cs typeface="Calibri"/>
              </a:rPr>
              <a:t>Per </a:t>
            </a:r>
            <a:r>
              <a:rPr dirty="0" sz="2600">
                <a:latin typeface="Calibri"/>
                <a:cs typeface="Calibri"/>
              </a:rPr>
              <a:t>la </a:t>
            </a:r>
            <a:r>
              <a:rPr dirty="0" sz="2600" spc="-10">
                <a:latin typeface="Calibri"/>
                <a:cs typeface="Calibri"/>
              </a:rPr>
              <a:t>mietitura, </a:t>
            </a:r>
            <a:r>
              <a:rPr dirty="0" sz="2600" spc="-5">
                <a:latin typeface="Calibri"/>
                <a:cs typeface="Calibri"/>
              </a:rPr>
              <a:t>uomini </a:t>
            </a:r>
            <a:r>
              <a:rPr dirty="0" sz="2600">
                <a:latin typeface="Calibri"/>
                <a:cs typeface="Calibri"/>
              </a:rPr>
              <a:t>e </a:t>
            </a:r>
            <a:r>
              <a:rPr dirty="0" sz="2600" spc="-5">
                <a:latin typeface="Calibri"/>
                <a:cs typeface="Calibri"/>
              </a:rPr>
              <a:t>donne, </a:t>
            </a:r>
            <a:r>
              <a:rPr dirty="0" sz="2600" spc="-15">
                <a:latin typeface="Calibri"/>
                <a:cs typeface="Calibri"/>
              </a:rPr>
              <a:t>utilizzavano </a:t>
            </a:r>
            <a:r>
              <a:rPr dirty="0" sz="2600">
                <a:latin typeface="Calibri"/>
                <a:cs typeface="Calibri"/>
              </a:rPr>
              <a:t>la </a:t>
            </a:r>
            <a:r>
              <a:rPr dirty="0" sz="2600" spc="-10">
                <a:latin typeface="Calibri"/>
                <a:cs typeface="Calibri"/>
              </a:rPr>
              <a:t>falce </a:t>
            </a:r>
            <a:r>
              <a:rPr dirty="0" sz="2600">
                <a:latin typeface="Calibri"/>
                <a:cs typeface="Calibri"/>
              </a:rPr>
              <a:t>a </a:t>
            </a:r>
            <a:r>
              <a:rPr dirty="0" sz="2600" spc="-5">
                <a:latin typeface="Calibri"/>
                <a:cs typeface="Calibri"/>
              </a:rPr>
              <a:t>taglio. </a:t>
            </a:r>
            <a:r>
              <a:rPr dirty="0" sz="2600">
                <a:latin typeface="Calibri"/>
                <a:cs typeface="Calibri"/>
              </a:rPr>
              <a:t>Il </a:t>
            </a:r>
            <a:r>
              <a:rPr dirty="0" sz="2600" spc="-10">
                <a:latin typeface="Calibri"/>
                <a:cs typeface="Calibri"/>
              </a:rPr>
              <a:t>quantitativo  </a:t>
            </a:r>
            <a:r>
              <a:rPr dirty="0" sz="2600" spc="-5">
                <a:latin typeface="Calibri"/>
                <a:cs typeface="Calibri"/>
              </a:rPr>
              <a:t>che </a:t>
            </a:r>
            <a:r>
              <a:rPr dirty="0" sz="2600">
                <a:latin typeface="Calibri"/>
                <a:cs typeface="Calibri"/>
              </a:rPr>
              <a:t>si </a:t>
            </a:r>
            <a:r>
              <a:rPr dirty="0" sz="2600" spc="-10">
                <a:latin typeface="Calibri"/>
                <a:cs typeface="Calibri"/>
              </a:rPr>
              <a:t>riusciva </a:t>
            </a:r>
            <a:r>
              <a:rPr dirty="0" sz="2600">
                <a:latin typeface="Calibri"/>
                <a:cs typeface="Calibri"/>
              </a:rPr>
              <a:t>a </a:t>
            </a:r>
            <a:r>
              <a:rPr dirty="0" sz="2600" spc="-15">
                <a:latin typeface="Calibri"/>
                <a:cs typeface="Calibri"/>
              </a:rPr>
              <a:t>tenere </a:t>
            </a:r>
            <a:r>
              <a:rPr dirty="0" sz="2600">
                <a:latin typeface="Calibri"/>
                <a:cs typeface="Calibri"/>
              </a:rPr>
              <a:t>in </a:t>
            </a:r>
            <a:r>
              <a:rPr dirty="0" sz="2600" spc="-5">
                <a:latin typeface="Calibri"/>
                <a:cs typeface="Calibri"/>
              </a:rPr>
              <a:t>una mano </a:t>
            </a:r>
            <a:r>
              <a:rPr dirty="0" sz="2600">
                <a:latin typeface="Calibri"/>
                <a:cs typeface="Calibri"/>
              </a:rPr>
              <a:t>si </a:t>
            </a:r>
            <a:r>
              <a:rPr dirty="0" sz="2600" spc="-15">
                <a:latin typeface="Calibri"/>
                <a:cs typeface="Calibri"/>
              </a:rPr>
              <a:t>chiamava </a:t>
            </a:r>
            <a:r>
              <a:rPr dirty="0" sz="2600" spc="-40">
                <a:latin typeface="Calibri"/>
                <a:cs typeface="Calibri"/>
              </a:rPr>
              <a:t>“JEMMITU”, </a:t>
            </a:r>
            <a:r>
              <a:rPr dirty="0" sz="2600" spc="-5">
                <a:latin typeface="Calibri"/>
                <a:cs typeface="Calibri"/>
              </a:rPr>
              <a:t>una decina </a:t>
            </a:r>
            <a:r>
              <a:rPr dirty="0" sz="2600">
                <a:latin typeface="Calibri"/>
                <a:cs typeface="Calibri"/>
              </a:rPr>
              <a:t>o  </a:t>
            </a:r>
            <a:r>
              <a:rPr dirty="0" sz="2600" spc="-10">
                <a:latin typeface="Calibri"/>
                <a:cs typeface="Calibri"/>
              </a:rPr>
              <a:t>dozzina </a:t>
            </a:r>
            <a:r>
              <a:rPr dirty="0" sz="2600" spc="-25">
                <a:latin typeface="Calibri"/>
                <a:cs typeface="Calibri"/>
              </a:rPr>
              <a:t>formava </a:t>
            </a:r>
            <a:r>
              <a:rPr dirty="0" sz="2600" spc="-5">
                <a:latin typeface="Calibri"/>
                <a:cs typeface="Calibri"/>
              </a:rPr>
              <a:t>un </a:t>
            </a:r>
            <a:r>
              <a:rPr dirty="0" sz="2600" spc="-15">
                <a:latin typeface="Calibri"/>
                <a:cs typeface="Calibri"/>
              </a:rPr>
              <a:t>covone,</a:t>
            </a:r>
            <a:r>
              <a:rPr dirty="0" sz="2600" spc="35">
                <a:latin typeface="Calibri"/>
                <a:cs typeface="Calibri"/>
              </a:rPr>
              <a:t> </a:t>
            </a:r>
            <a:r>
              <a:rPr dirty="0" sz="2600" spc="-50">
                <a:latin typeface="Calibri"/>
                <a:cs typeface="Calibri"/>
              </a:rPr>
              <a:t>“REGNA”.</a:t>
            </a:r>
            <a:endParaRPr sz="2600">
              <a:latin typeface="Calibri"/>
              <a:cs typeface="Calibri"/>
            </a:endParaRPr>
          </a:p>
          <a:p>
            <a:pPr algn="just" marL="14604" marR="5080">
              <a:lnSpc>
                <a:spcPct val="70000"/>
              </a:lnSpc>
              <a:spcBef>
                <a:spcPts val="1005"/>
              </a:spcBef>
            </a:pPr>
            <a:r>
              <a:rPr dirty="0" sz="2600">
                <a:latin typeface="Calibri"/>
                <a:cs typeface="Calibri"/>
              </a:rPr>
              <a:t>Il </a:t>
            </a:r>
            <a:r>
              <a:rPr dirty="0" sz="2600" spc="-10">
                <a:latin typeface="Calibri"/>
                <a:cs typeface="Calibri"/>
              </a:rPr>
              <a:t>trasporto </a:t>
            </a:r>
            <a:r>
              <a:rPr dirty="0" sz="2600" spc="-5">
                <a:latin typeface="Calibri"/>
                <a:cs typeface="Calibri"/>
              </a:rPr>
              <a:t>fino </a:t>
            </a:r>
            <a:r>
              <a:rPr dirty="0" sz="2600">
                <a:latin typeface="Calibri"/>
                <a:cs typeface="Calibri"/>
              </a:rPr>
              <a:t>al </a:t>
            </a:r>
            <a:r>
              <a:rPr dirty="0" sz="2600" spc="-15">
                <a:latin typeface="Calibri"/>
                <a:cs typeface="Calibri"/>
              </a:rPr>
              <a:t>punto </a:t>
            </a:r>
            <a:r>
              <a:rPr dirty="0" sz="2600" spc="-5">
                <a:latin typeface="Calibri"/>
                <a:cs typeface="Calibri"/>
              </a:rPr>
              <a:t>di </a:t>
            </a:r>
            <a:r>
              <a:rPr dirty="0" sz="2600" spc="-15">
                <a:latin typeface="Calibri"/>
                <a:cs typeface="Calibri"/>
              </a:rPr>
              <a:t>trebbiatura </a:t>
            </a:r>
            <a:r>
              <a:rPr dirty="0" sz="2600" spc="-20">
                <a:latin typeface="Calibri"/>
                <a:cs typeface="Calibri"/>
              </a:rPr>
              <a:t>veniva </a:t>
            </a:r>
            <a:r>
              <a:rPr dirty="0" sz="2600" spc="-30">
                <a:latin typeface="Calibri"/>
                <a:cs typeface="Calibri"/>
              </a:rPr>
              <a:t>effettuato </a:t>
            </a:r>
            <a:r>
              <a:rPr dirty="0" sz="2600" spc="-10">
                <a:latin typeface="Calibri"/>
                <a:cs typeface="Calibri"/>
              </a:rPr>
              <a:t>con </a:t>
            </a:r>
            <a:r>
              <a:rPr dirty="0" sz="2600" spc="-5">
                <a:latin typeface="Calibri"/>
                <a:cs typeface="Calibri"/>
              </a:rPr>
              <a:t>gli </a:t>
            </a:r>
            <a:r>
              <a:rPr dirty="0" sz="2600">
                <a:latin typeface="Calibri"/>
                <a:cs typeface="Calibri"/>
              </a:rPr>
              <a:t>asini o </a:t>
            </a:r>
            <a:r>
              <a:rPr dirty="0" sz="2600" spc="-10">
                <a:latin typeface="Calibri"/>
                <a:cs typeface="Calibri"/>
              </a:rPr>
              <a:t>con </a:t>
            </a:r>
            <a:r>
              <a:rPr dirty="0" sz="2600">
                <a:latin typeface="Calibri"/>
                <a:cs typeface="Calibri"/>
              </a:rPr>
              <a:t>i  muli, </a:t>
            </a:r>
            <a:r>
              <a:rPr dirty="0" sz="2600" spc="-5">
                <a:latin typeface="Calibri"/>
                <a:cs typeface="Calibri"/>
              </a:rPr>
              <a:t>ogni </a:t>
            </a:r>
            <a:r>
              <a:rPr dirty="0" sz="2600" spc="-10">
                <a:latin typeface="Calibri"/>
                <a:cs typeface="Calibri"/>
              </a:rPr>
              <a:t>famiglia </a:t>
            </a:r>
            <a:r>
              <a:rPr dirty="0" sz="2600" spc="-15">
                <a:latin typeface="Calibri"/>
                <a:cs typeface="Calibri"/>
              </a:rPr>
              <a:t>impilava </a:t>
            </a:r>
            <a:r>
              <a:rPr dirty="0" sz="2600">
                <a:latin typeface="Calibri"/>
                <a:cs typeface="Calibri"/>
              </a:rPr>
              <a:t>i </a:t>
            </a:r>
            <a:r>
              <a:rPr dirty="0" sz="2600" spc="-15">
                <a:latin typeface="Calibri"/>
                <a:cs typeface="Calibri"/>
              </a:rPr>
              <a:t>covoni </a:t>
            </a:r>
            <a:r>
              <a:rPr dirty="0" sz="2600">
                <a:latin typeface="Calibri"/>
                <a:cs typeface="Calibri"/>
              </a:rPr>
              <a:t>in </a:t>
            </a:r>
            <a:r>
              <a:rPr dirty="0" sz="2600" spc="-5">
                <a:latin typeface="Calibri"/>
                <a:cs typeface="Calibri"/>
              </a:rPr>
              <a:t>base </a:t>
            </a:r>
            <a:r>
              <a:rPr dirty="0" sz="2600">
                <a:latin typeface="Calibri"/>
                <a:cs typeface="Calibri"/>
              </a:rPr>
              <a:t>alla </a:t>
            </a:r>
            <a:r>
              <a:rPr dirty="0" sz="2600" spc="-10">
                <a:latin typeface="Calibri"/>
                <a:cs typeface="Calibri"/>
              </a:rPr>
              <a:t>quantità, distanziandoli,  disposti </a:t>
            </a:r>
            <a:r>
              <a:rPr dirty="0" sz="2600">
                <a:latin typeface="Calibri"/>
                <a:cs typeface="Calibri"/>
              </a:rPr>
              <a:t>a </a:t>
            </a:r>
            <a:r>
              <a:rPr dirty="0" sz="2600" spc="-10">
                <a:latin typeface="Calibri"/>
                <a:cs typeface="Calibri"/>
              </a:rPr>
              <a:t>semicerchio </a:t>
            </a:r>
            <a:r>
              <a:rPr dirty="0" sz="2600" spc="-5">
                <a:latin typeface="Calibri"/>
                <a:cs typeface="Calibri"/>
              </a:rPr>
              <a:t>per </a:t>
            </a:r>
            <a:r>
              <a:rPr dirty="0" sz="2600" spc="-20">
                <a:latin typeface="Calibri"/>
                <a:cs typeface="Calibri"/>
              </a:rPr>
              <a:t>fare </a:t>
            </a:r>
            <a:r>
              <a:rPr dirty="0" sz="2600">
                <a:latin typeface="Calibri"/>
                <a:cs typeface="Calibri"/>
              </a:rPr>
              <a:t>in </a:t>
            </a:r>
            <a:r>
              <a:rPr dirty="0" sz="2600" spc="-5">
                <a:latin typeface="Calibri"/>
                <a:cs typeface="Calibri"/>
              </a:rPr>
              <a:t>modo di </a:t>
            </a:r>
            <a:r>
              <a:rPr dirty="0" sz="2600" spc="-10">
                <a:latin typeface="Calibri"/>
                <a:cs typeface="Calibri"/>
              </a:rPr>
              <a:t>essere </a:t>
            </a:r>
            <a:r>
              <a:rPr dirty="0" sz="2600">
                <a:latin typeface="Calibri"/>
                <a:cs typeface="Calibri"/>
              </a:rPr>
              <a:t>il più vicino </a:t>
            </a:r>
            <a:r>
              <a:rPr dirty="0" sz="2600" spc="-5">
                <a:latin typeface="Calibri"/>
                <a:cs typeface="Calibri"/>
              </a:rPr>
              <a:t>possibile </a:t>
            </a:r>
            <a:r>
              <a:rPr dirty="0" sz="2600">
                <a:latin typeface="Calibri"/>
                <a:cs typeface="Calibri"/>
              </a:rPr>
              <a:t>in </a:t>
            </a:r>
            <a:r>
              <a:rPr dirty="0" sz="2600" spc="-25">
                <a:latin typeface="Calibri"/>
                <a:cs typeface="Calibri"/>
              </a:rPr>
              <a:t>fase  </a:t>
            </a:r>
            <a:r>
              <a:rPr dirty="0" sz="2600" spc="-5">
                <a:latin typeface="Calibri"/>
                <a:cs typeface="Calibri"/>
              </a:rPr>
              <a:t>di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trebbiatura.</a:t>
            </a:r>
            <a:endParaRPr sz="2600">
              <a:latin typeface="Calibri"/>
              <a:cs typeface="Calibri"/>
            </a:endParaRPr>
          </a:p>
          <a:p>
            <a:pPr algn="just" marL="14604" marR="5080">
              <a:lnSpc>
                <a:spcPct val="70000"/>
              </a:lnSpc>
              <a:spcBef>
                <a:spcPts val="990"/>
              </a:spcBef>
            </a:pPr>
            <a:r>
              <a:rPr dirty="0" sz="2600">
                <a:latin typeface="Calibri"/>
                <a:cs typeface="Calibri"/>
              </a:rPr>
              <a:t>Il tipo </a:t>
            </a:r>
            <a:r>
              <a:rPr dirty="0" sz="2600" spc="-5">
                <a:latin typeface="Calibri"/>
                <a:cs typeface="Calibri"/>
              </a:rPr>
              <a:t>di </a:t>
            </a:r>
            <a:r>
              <a:rPr dirty="0" sz="2600" spc="-15">
                <a:latin typeface="Calibri"/>
                <a:cs typeface="Calibri"/>
              </a:rPr>
              <a:t>coltura </a:t>
            </a:r>
            <a:r>
              <a:rPr dirty="0" sz="2600" spc="-5">
                <a:latin typeface="Calibri"/>
                <a:cs typeface="Calibri"/>
              </a:rPr>
              <a:t>che </a:t>
            </a:r>
            <a:r>
              <a:rPr dirty="0" sz="2600" spc="-15">
                <a:latin typeface="Calibri"/>
                <a:cs typeface="Calibri"/>
              </a:rPr>
              <a:t>veniva seminata era </a:t>
            </a:r>
            <a:r>
              <a:rPr dirty="0" sz="2600">
                <a:latin typeface="Calibri"/>
                <a:cs typeface="Calibri"/>
              </a:rPr>
              <a:t>il </a:t>
            </a:r>
            <a:r>
              <a:rPr dirty="0" sz="2600" spc="-10">
                <a:latin typeface="Calibri"/>
                <a:cs typeface="Calibri"/>
              </a:rPr>
              <a:t>grano </a:t>
            </a:r>
            <a:r>
              <a:rPr dirty="0" sz="2600" spc="-15">
                <a:latin typeface="Calibri"/>
                <a:cs typeface="Calibri"/>
              </a:rPr>
              <a:t>duro </a:t>
            </a:r>
            <a:r>
              <a:rPr dirty="0" sz="2600">
                <a:latin typeface="Calibri"/>
                <a:cs typeface="Calibri"/>
              </a:rPr>
              <a:t>ed in </a:t>
            </a:r>
            <a:r>
              <a:rPr dirty="0" sz="2600" spc="-10">
                <a:latin typeface="Calibri"/>
                <a:cs typeface="Calibri"/>
              </a:rPr>
              <a:t>particolare </a:t>
            </a:r>
            <a:r>
              <a:rPr dirty="0" sz="2600">
                <a:latin typeface="Calibri"/>
                <a:cs typeface="Calibri"/>
              </a:rPr>
              <a:t>la  </a:t>
            </a:r>
            <a:r>
              <a:rPr dirty="0" sz="2600" spc="-10">
                <a:latin typeface="Calibri"/>
                <a:cs typeface="Calibri"/>
              </a:rPr>
              <a:t>qualità </a:t>
            </a:r>
            <a:r>
              <a:rPr dirty="0" sz="2600" spc="-20">
                <a:latin typeface="Calibri"/>
                <a:cs typeface="Calibri"/>
              </a:rPr>
              <a:t>detta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Majorca.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3323" y="1061719"/>
            <a:ext cx="10454640" cy="4913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6350">
              <a:lnSpc>
                <a:spcPts val="2810"/>
              </a:lnSpc>
            </a:pPr>
            <a:r>
              <a:rPr dirty="0" sz="2600">
                <a:latin typeface="Calibri"/>
                <a:cs typeface="Calibri"/>
              </a:rPr>
              <a:t>Dai </a:t>
            </a:r>
            <a:r>
              <a:rPr dirty="0" sz="2600" spc="-15">
                <a:latin typeface="Calibri"/>
                <a:cs typeface="Calibri"/>
              </a:rPr>
              <a:t>racconti </a:t>
            </a:r>
            <a:r>
              <a:rPr dirty="0" sz="2600" spc="-5">
                <a:latin typeface="Calibri"/>
                <a:cs typeface="Calibri"/>
              </a:rPr>
              <a:t>dei miei nonni </a:t>
            </a:r>
            <a:r>
              <a:rPr dirty="0" sz="2600">
                <a:latin typeface="Calibri"/>
                <a:cs typeface="Calibri"/>
              </a:rPr>
              <a:t>e </a:t>
            </a:r>
            <a:r>
              <a:rPr dirty="0" sz="2600" spc="-5">
                <a:latin typeface="Calibri"/>
                <a:cs typeface="Calibri"/>
              </a:rPr>
              <a:t>di mio </a:t>
            </a:r>
            <a:r>
              <a:rPr dirty="0" sz="2600" spc="-10">
                <a:latin typeface="Calibri"/>
                <a:cs typeface="Calibri"/>
              </a:rPr>
              <a:t>padre </a:t>
            </a:r>
            <a:r>
              <a:rPr dirty="0" sz="2600" spc="-5">
                <a:latin typeface="Calibri"/>
                <a:cs typeface="Calibri"/>
              </a:rPr>
              <a:t>sono </a:t>
            </a:r>
            <a:r>
              <a:rPr dirty="0" sz="2600" spc="-10">
                <a:latin typeface="Calibri"/>
                <a:cs typeface="Calibri"/>
              </a:rPr>
              <a:t>venuto </a:t>
            </a:r>
            <a:r>
              <a:rPr dirty="0" sz="2600">
                <a:latin typeface="Calibri"/>
                <a:cs typeface="Calibri"/>
              </a:rPr>
              <a:t>a </a:t>
            </a:r>
            <a:r>
              <a:rPr dirty="0" sz="2600" spc="-10">
                <a:latin typeface="Calibri"/>
                <a:cs typeface="Calibri"/>
              </a:rPr>
              <a:t>conoscenza </a:t>
            </a:r>
            <a:r>
              <a:rPr dirty="0" sz="2600" spc="-5">
                <a:latin typeface="Calibri"/>
                <a:cs typeface="Calibri"/>
              </a:rPr>
              <a:t>che, nel  periodo della </a:t>
            </a:r>
            <a:r>
              <a:rPr dirty="0" sz="2600" spc="-10">
                <a:latin typeface="Calibri"/>
                <a:cs typeface="Calibri"/>
              </a:rPr>
              <a:t>guerra </a:t>
            </a:r>
            <a:r>
              <a:rPr dirty="0" sz="2600">
                <a:latin typeface="Calibri"/>
                <a:cs typeface="Calibri"/>
              </a:rPr>
              <a:t>i </a:t>
            </a:r>
            <a:r>
              <a:rPr dirty="0" sz="2600" spc="-10">
                <a:latin typeface="Calibri"/>
                <a:cs typeface="Calibri"/>
              </a:rPr>
              <a:t>contadini </a:t>
            </a:r>
            <a:r>
              <a:rPr dirty="0" sz="2600" spc="-15">
                <a:latin typeface="Calibri"/>
                <a:cs typeface="Calibri"/>
              </a:rPr>
              <a:t>dovevano portare </a:t>
            </a:r>
            <a:r>
              <a:rPr dirty="0" sz="2600">
                <a:latin typeface="Calibri"/>
                <a:cs typeface="Calibri"/>
              </a:rPr>
              <a:t>il </a:t>
            </a:r>
            <a:r>
              <a:rPr dirty="0" sz="2600" spc="-15">
                <a:latin typeface="Calibri"/>
                <a:cs typeface="Calibri"/>
              </a:rPr>
              <a:t>grano </a:t>
            </a:r>
            <a:r>
              <a:rPr dirty="0" sz="2600" spc="-40">
                <a:latin typeface="Calibri"/>
                <a:cs typeface="Calibri"/>
              </a:rPr>
              <a:t>“all’ammasso”, </a:t>
            </a:r>
            <a:r>
              <a:rPr dirty="0" sz="2600" spc="-5">
                <a:latin typeface="Calibri"/>
                <a:cs typeface="Calibri"/>
              </a:rPr>
              <a:t>un  </a:t>
            </a:r>
            <a:r>
              <a:rPr dirty="0" sz="2600" spc="-15">
                <a:latin typeface="Calibri"/>
                <a:cs typeface="Calibri"/>
              </a:rPr>
              <a:t>punto </a:t>
            </a:r>
            <a:r>
              <a:rPr dirty="0" sz="2600" spc="-5">
                <a:latin typeface="Calibri"/>
                <a:cs typeface="Calibri"/>
              </a:rPr>
              <a:t>di </a:t>
            </a:r>
            <a:r>
              <a:rPr dirty="0" sz="2600" spc="-15">
                <a:latin typeface="Calibri"/>
                <a:cs typeface="Calibri"/>
              </a:rPr>
              <a:t>raccolta statale, </a:t>
            </a:r>
            <a:r>
              <a:rPr dirty="0" sz="2600" spc="-5">
                <a:latin typeface="Calibri"/>
                <a:cs typeface="Calibri"/>
              </a:rPr>
              <a:t>che </a:t>
            </a:r>
            <a:r>
              <a:rPr dirty="0" sz="2600">
                <a:latin typeface="Calibri"/>
                <a:cs typeface="Calibri"/>
              </a:rPr>
              <a:t>si </a:t>
            </a:r>
            <a:r>
              <a:rPr dirty="0" sz="2600" spc="-25">
                <a:latin typeface="Calibri"/>
                <a:cs typeface="Calibri"/>
              </a:rPr>
              <a:t>trovava </a:t>
            </a:r>
            <a:r>
              <a:rPr dirty="0" sz="2600" spc="-5">
                <a:latin typeface="Calibri"/>
                <a:cs typeface="Calibri"/>
              </a:rPr>
              <a:t>nel </a:t>
            </a:r>
            <a:r>
              <a:rPr dirty="0" sz="2600" spc="-10">
                <a:latin typeface="Calibri"/>
                <a:cs typeface="Calibri"/>
              </a:rPr>
              <a:t>borgo </a:t>
            </a:r>
            <a:r>
              <a:rPr dirty="0" sz="2600" spc="-5">
                <a:latin typeface="Calibri"/>
                <a:cs typeface="Calibri"/>
              </a:rPr>
              <a:t>Bazia. </a:t>
            </a:r>
            <a:r>
              <a:rPr dirty="0" sz="2600">
                <a:latin typeface="Calibri"/>
                <a:cs typeface="Calibri"/>
              </a:rPr>
              <a:t>Ai </a:t>
            </a:r>
            <a:r>
              <a:rPr dirty="0" sz="2600" spc="-10">
                <a:latin typeface="Calibri"/>
                <a:cs typeface="Calibri"/>
              </a:rPr>
              <a:t>contadini </a:t>
            </a:r>
            <a:r>
              <a:rPr dirty="0" sz="2600" spc="-30">
                <a:latin typeface="Calibri"/>
                <a:cs typeface="Calibri"/>
              </a:rPr>
              <a:t>era  </a:t>
            </a:r>
            <a:r>
              <a:rPr dirty="0" sz="2600" spc="-5">
                <a:latin typeface="Calibri"/>
                <a:cs typeface="Calibri"/>
              </a:rPr>
              <a:t>concesso </a:t>
            </a:r>
            <a:r>
              <a:rPr dirty="0" sz="2600" spc="-15">
                <a:latin typeface="Calibri"/>
                <a:cs typeface="Calibri"/>
              </a:rPr>
              <a:t>tenere </a:t>
            </a:r>
            <a:r>
              <a:rPr dirty="0" sz="2600" spc="-5">
                <a:latin typeface="Calibri"/>
                <a:cs typeface="Calibri"/>
              </a:rPr>
              <a:t>una </a:t>
            </a:r>
            <a:r>
              <a:rPr dirty="0" sz="2600" spc="-10">
                <a:latin typeface="Calibri"/>
                <a:cs typeface="Calibri"/>
              </a:rPr>
              <a:t>quantità </a:t>
            </a:r>
            <a:r>
              <a:rPr dirty="0" sz="2600">
                <a:latin typeface="Calibri"/>
                <a:cs typeface="Calibri"/>
              </a:rPr>
              <a:t>in </a:t>
            </a:r>
            <a:r>
              <a:rPr dirty="0" sz="2600" spc="-5">
                <a:latin typeface="Calibri"/>
                <a:cs typeface="Calibri"/>
              </a:rPr>
              <a:t>base </a:t>
            </a:r>
            <a:r>
              <a:rPr dirty="0" sz="2600">
                <a:latin typeface="Calibri"/>
                <a:cs typeface="Calibri"/>
              </a:rPr>
              <a:t>al </a:t>
            </a:r>
            <a:r>
              <a:rPr dirty="0" sz="2600" spc="-10">
                <a:latin typeface="Calibri"/>
                <a:cs typeface="Calibri"/>
              </a:rPr>
              <a:t>numero </a:t>
            </a:r>
            <a:r>
              <a:rPr dirty="0" sz="2600" spc="-5">
                <a:latin typeface="Calibri"/>
                <a:cs typeface="Calibri"/>
              </a:rPr>
              <a:t>di </a:t>
            </a:r>
            <a:r>
              <a:rPr dirty="0" sz="2600" spc="-10">
                <a:latin typeface="Calibri"/>
                <a:cs typeface="Calibri"/>
              </a:rPr>
              <a:t>componenti </a:t>
            </a:r>
            <a:r>
              <a:rPr dirty="0" sz="2600" spc="-5">
                <a:latin typeface="Calibri"/>
                <a:cs typeface="Calibri"/>
              </a:rPr>
              <a:t>del nucleo  </a:t>
            </a:r>
            <a:r>
              <a:rPr dirty="0" sz="2600" spc="-10">
                <a:latin typeface="Calibri"/>
                <a:cs typeface="Calibri"/>
              </a:rPr>
              <a:t>familiare, </a:t>
            </a:r>
            <a:r>
              <a:rPr dirty="0" sz="2600" spc="-5">
                <a:latin typeface="Calibri"/>
                <a:cs typeface="Calibri"/>
              </a:rPr>
              <a:t>spesso </a:t>
            </a:r>
            <a:r>
              <a:rPr dirty="0" sz="2600">
                <a:latin typeface="Calibri"/>
                <a:cs typeface="Calibri"/>
              </a:rPr>
              <a:t>si </a:t>
            </a:r>
            <a:r>
              <a:rPr dirty="0" sz="2600" spc="-20">
                <a:latin typeface="Calibri"/>
                <a:cs typeface="Calibri"/>
              </a:rPr>
              <a:t>era </a:t>
            </a:r>
            <a:r>
              <a:rPr dirty="0" sz="2600" spc="-15">
                <a:latin typeface="Calibri"/>
                <a:cs typeface="Calibri"/>
              </a:rPr>
              <a:t>costretti </a:t>
            </a:r>
            <a:r>
              <a:rPr dirty="0" sz="2600">
                <a:latin typeface="Calibri"/>
                <a:cs typeface="Calibri"/>
              </a:rPr>
              <a:t>a </a:t>
            </a:r>
            <a:r>
              <a:rPr dirty="0" sz="2600" spc="-10">
                <a:latin typeface="Calibri"/>
                <a:cs typeface="Calibri"/>
              </a:rPr>
              <a:t>nascondere </a:t>
            </a:r>
            <a:r>
              <a:rPr dirty="0" sz="2600" spc="-5">
                <a:latin typeface="Calibri"/>
                <a:cs typeface="Calibri"/>
              </a:rPr>
              <a:t>una </a:t>
            </a:r>
            <a:r>
              <a:rPr dirty="0" sz="2600" spc="-10">
                <a:latin typeface="Calibri"/>
                <a:cs typeface="Calibri"/>
              </a:rPr>
              <a:t>quantità </a:t>
            </a:r>
            <a:r>
              <a:rPr dirty="0" sz="2600" spc="-5">
                <a:latin typeface="Calibri"/>
                <a:cs typeface="Calibri"/>
              </a:rPr>
              <a:t>per macinarla di  </a:t>
            </a:r>
            <a:r>
              <a:rPr dirty="0" sz="2600" spc="-10">
                <a:latin typeface="Calibri"/>
                <a:cs typeface="Calibri"/>
              </a:rPr>
              <a:t>nascosto </a:t>
            </a:r>
            <a:r>
              <a:rPr dirty="0" sz="2600">
                <a:latin typeface="Calibri"/>
                <a:cs typeface="Calibri"/>
              </a:rPr>
              <a:t>e </a:t>
            </a:r>
            <a:r>
              <a:rPr dirty="0" sz="2600" spc="-25">
                <a:latin typeface="Calibri"/>
                <a:cs typeface="Calibri"/>
              </a:rPr>
              <a:t>avere </a:t>
            </a:r>
            <a:r>
              <a:rPr dirty="0" sz="2600">
                <a:latin typeface="Calibri"/>
                <a:cs typeface="Calibri"/>
              </a:rPr>
              <a:t>la </a:t>
            </a:r>
            <a:r>
              <a:rPr dirty="0" sz="2600" spc="-5">
                <a:latin typeface="Calibri"/>
                <a:cs typeface="Calibri"/>
              </a:rPr>
              <a:t>possibilità di </a:t>
            </a:r>
            <a:r>
              <a:rPr dirty="0" sz="2600" spc="-20">
                <a:latin typeface="Calibri"/>
                <a:cs typeface="Calibri"/>
              </a:rPr>
              <a:t>sfamare </a:t>
            </a:r>
            <a:r>
              <a:rPr dirty="0" sz="2600">
                <a:latin typeface="Calibri"/>
                <a:cs typeface="Calibri"/>
              </a:rPr>
              <a:t>le </a:t>
            </a:r>
            <a:r>
              <a:rPr dirty="0" sz="2600" spc="-10">
                <a:latin typeface="Calibri"/>
                <a:cs typeface="Calibri"/>
              </a:rPr>
              <a:t>famiglie con </a:t>
            </a:r>
            <a:r>
              <a:rPr dirty="0" sz="2600" spc="-5">
                <a:latin typeface="Calibri"/>
                <a:cs typeface="Calibri"/>
              </a:rPr>
              <a:t>porzioni</a:t>
            </a:r>
            <a:r>
              <a:rPr dirty="0" sz="2600" spc="6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abbondanti.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algn="just" marL="13335" marR="5080">
              <a:lnSpc>
                <a:spcPts val="2810"/>
              </a:lnSpc>
              <a:spcBef>
                <a:spcPts val="1820"/>
              </a:spcBef>
            </a:pPr>
            <a:r>
              <a:rPr dirty="0" sz="2600">
                <a:latin typeface="Calibri"/>
                <a:cs typeface="Calibri"/>
              </a:rPr>
              <a:t>Il primo </a:t>
            </a:r>
            <a:r>
              <a:rPr dirty="0" sz="2600" spc="-5">
                <a:latin typeface="Calibri"/>
                <a:cs typeface="Calibri"/>
              </a:rPr>
              <a:t>mulino </a:t>
            </a:r>
            <a:r>
              <a:rPr dirty="0" sz="2600">
                <a:latin typeface="Calibri"/>
                <a:cs typeface="Calibri"/>
              </a:rPr>
              <a:t>ad acqua </a:t>
            </a:r>
            <a:r>
              <a:rPr dirty="0" sz="2600" spc="-5">
                <a:latin typeface="Calibri"/>
                <a:cs typeface="Calibri"/>
              </a:rPr>
              <a:t>nel </a:t>
            </a:r>
            <a:r>
              <a:rPr dirty="0" sz="2600" spc="-10">
                <a:latin typeface="Calibri"/>
                <a:cs typeface="Calibri"/>
              </a:rPr>
              <a:t>comune </a:t>
            </a:r>
            <a:r>
              <a:rPr dirty="0" sz="2600" spc="-5">
                <a:latin typeface="Calibri"/>
                <a:cs typeface="Calibri"/>
              </a:rPr>
              <a:t>di Naso </a:t>
            </a:r>
            <a:r>
              <a:rPr dirty="0" sz="2600">
                <a:latin typeface="Calibri"/>
                <a:cs typeface="Calibri"/>
              </a:rPr>
              <a:t>si </a:t>
            </a:r>
            <a:r>
              <a:rPr dirty="0" sz="2600" spc="-25">
                <a:latin typeface="Calibri"/>
                <a:cs typeface="Calibri"/>
              </a:rPr>
              <a:t>trovava </a:t>
            </a:r>
            <a:r>
              <a:rPr dirty="0" sz="2600">
                <a:latin typeface="Calibri"/>
                <a:cs typeface="Calibri"/>
              </a:rPr>
              <a:t>a </a:t>
            </a:r>
            <a:r>
              <a:rPr dirty="0" sz="2600" spc="-10">
                <a:latin typeface="Calibri"/>
                <a:cs typeface="Calibri"/>
              </a:rPr>
              <a:t>Fiumara </a:t>
            </a:r>
            <a:r>
              <a:rPr dirty="0" sz="2600" spc="-5">
                <a:latin typeface="Calibri"/>
                <a:cs typeface="Calibri"/>
              </a:rPr>
              <a:t>di </a:t>
            </a:r>
            <a:r>
              <a:rPr dirty="0" sz="2600" spc="-15">
                <a:latin typeface="Calibri"/>
                <a:cs typeface="Calibri"/>
              </a:rPr>
              <a:t>Naso, </a:t>
            </a:r>
            <a:r>
              <a:rPr dirty="0" sz="2600" spc="55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nella </a:t>
            </a:r>
            <a:r>
              <a:rPr dirty="0" sz="2600" spc="-20">
                <a:latin typeface="Calibri"/>
                <a:cs typeface="Calibri"/>
              </a:rPr>
              <a:t>zona </a:t>
            </a:r>
            <a:r>
              <a:rPr dirty="0" sz="2600" spc="-30">
                <a:latin typeface="Calibri"/>
                <a:cs typeface="Calibri"/>
              </a:rPr>
              <a:t>Sant’Antonino, </a:t>
            </a:r>
            <a:r>
              <a:rPr dirty="0" sz="2600">
                <a:latin typeface="Calibri"/>
                <a:cs typeface="Calibri"/>
              </a:rPr>
              <a:t>vicino al </a:t>
            </a:r>
            <a:r>
              <a:rPr dirty="0" sz="2600" spc="-15">
                <a:latin typeface="Calibri"/>
                <a:cs typeface="Calibri"/>
              </a:rPr>
              <a:t>torrente, dove </a:t>
            </a:r>
            <a:r>
              <a:rPr dirty="0" sz="2600">
                <a:latin typeface="Calibri"/>
                <a:cs typeface="Calibri"/>
              </a:rPr>
              <a:t>vi </a:t>
            </a:r>
            <a:r>
              <a:rPr dirty="0" sz="2600" spc="-15">
                <a:latin typeface="Calibri"/>
                <a:cs typeface="Calibri"/>
              </a:rPr>
              <a:t>erano </a:t>
            </a:r>
            <a:r>
              <a:rPr dirty="0" sz="2600" spc="-5">
                <a:latin typeface="Calibri"/>
                <a:cs typeface="Calibri"/>
              </a:rPr>
              <a:t>due </a:t>
            </a:r>
            <a:r>
              <a:rPr dirty="0" sz="2600" spc="-15">
                <a:latin typeface="Calibri"/>
                <a:cs typeface="Calibri"/>
              </a:rPr>
              <a:t>sorgenti </a:t>
            </a:r>
            <a:r>
              <a:rPr dirty="0" sz="2600" spc="-10">
                <a:latin typeface="Calibri"/>
                <a:cs typeface="Calibri"/>
              </a:rPr>
              <a:t>con  abbondante </a:t>
            </a:r>
            <a:r>
              <a:rPr dirty="0" sz="2600" spc="-15">
                <a:latin typeface="Calibri"/>
                <a:cs typeface="Calibri"/>
              </a:rPr>
              <a:t>portata </a:t>
            </a:r>
            <a:r>
              <a:rPr dirty="0" sz="2600" spc="-25">
                <a:latin typeface="Calibri"/>
                <a:cs typeface="Calibri"/>
              </a:rPr>
              <a:t>d’acqua: </a:t>
            </a:r>
            <a:r>
              <a:rPr dirty="0" sz="2600">
                <a:latin typeface="Calibri"/>
                <a:cs typeface="Calibri"/>
              </a:rPr>
              <a:t>“La </a:t>
            </a:r>
            <a:r>
              <a:rPr dirty="0" sz="2600" spc="-30">
                <a:latin typeface="Calibri"/>
                <a:cs typeface="Calibri"/>
              </a:rPr>
              <a:t>favara </a:t>
            </a:r>
            <a:r>
              <a:rPr dirty="0" sz="2600" spc="-45">
                <a:latin typeface="Calibri"/>
                <a:cs typeface="Calibri"/>
              </a:rPr>
              <a:t>grande”, </a:t>
            </a:r>
            <a:r>
              <a:rPr dirty="0" sz="2600">
                <a:latin typeface="Calibri"/>
                <a:cs typeface="Calibri"/>
              </a:rPr>
              <a:t>la </a:t>
            </a:r>
            <a:r>
              <a:rPr dirty="0" sz="2600" spc="-5">
                <a:latin typeface="Calibri"/>
                <a:cs typeface="Calibri"/>
              </a:rPr>
              <a:t>cui </a:t>
            </a:r>
            <a:r>
              <a:rPr dirty="0" sz="2600" spc="-15">
                <a:latin typeface="Calibri"/>
                <a:cs typeface="Calibri"/>
              </a:rPr>
              <a:t>sorgente era </a:t>
            </a:r>
            <a:r>
              <a:rPr dirty="0" sz="2600" spc="-5">
                <a:latin typeface="Calibri"/>
                <a:cs typeface="Calibri"/>
              </a:rPr>
              <a:t>in c/da  Capito </a:t>
            </a:r>
            <a:r>
              <a:rPr dirty="0" sz="2600">
                <a:latin typeface="Calibri"/>
                <a:cs typeface="Calibri"/>
              </a:rPr>
              <a:t>e </a:t>
            </a:r>
            <a:r>
              <a:rPr dirty="0" sz="2600" spc="-5">
                <a:latin typeface="Calibri"/>
                <a:cs typeface="Calibri"/>
              </a:rPr>
              <a:t>“La </a:t>
            </a:r>
            <a:r>
              <a:rPr dirty="0" sz="2600" spc="-30">
                <a:latin typeface="Calibri"/>
                <a:cs typeface="Calibri"/>
              </a:rPr>
              <a:t>favara piccola”, </a:t>
            </a:r>
            <a:r>
              <a:rPr dirty="0" sz="2600" spc="-10">
                <a:latin typeface="Calibri"/>
                <a:cs typeface="Calibri"/>
              </a:rPr>
              <a:t>con </a:t>
            </a:r>
            <a:r>
              <a:rPr dirty="0" sz="2600" spc="-15">
                <a:latin typeface="Calibri"/>
                <a:cs typeface="Calibri"/>
              </a:rPr>
              <a:t>sorgente </a:t>
            </a:r>
            <a:r>
              <a:rPr dirty="0" sz="2600" spc="-5">
                <a:latin typeface="Calibri"/>
                <a:cs typeface="Calibri"/>
              </a:rPr>
              <a:t>nelle </a:t>
            </a:r>
            <a:r>
              <a:rPr dirty="0" sz="2600" spc="-10">
                <a:latin typeface="Calibri"/>
                <a:cs typeface="Calibri"/>
              </a:rPr>
              <a:t>adiacenze </a:t>
            </a:r>
            <a:r>
              <a:rPr dirty="0" sz="2600" spc="-5">
                <a:latin typeface="Calibri"/>
                <a:cs typeface="Calibri"/>
              </a:rPr>
              <a:t>del </a:t>
            </a:r>
            <a:r>
              <a:rPr dirty="0" sz="2600" spc="-15">
                <a:latin typeface="Calibri"/>
                <a:cs typeface="Calibri"/>
              </a:rPr>
              <a:t>mulino, </a:t>
            </a:r>
            <a:r>
              <a:rPr dirty="0" sz="2600">
                <a:latin typeface="Calibri"/>
                <a:cs typeface="Calibri"/>
              </a:rPr>
              <a:t>in </a:t>
            </a:r>
            <a:r>
              <a:rPr dirty="0" sz="2600" spc="-5">
                <a:latin typeface="Calibri"/>
                <a:cs typeface="Calibri"/>
              </a:rPr>
              <a:t>c/da  </a:t>
            </a:r>
            <a:r>
              <a:rPr dirty="0" sz="2600" spc="-25">
                <a:latin typeface="Calibri"/>
                <a:cs typeface="Calibri"/>
              </a:rPr>
              <a:t>Sant’Antonino. </a:t>
            </a:r>
            <a:r>
              <a:rPr dirty="0" sz="2600" spc="-10">
                <a:latin typeface="Calibri"/>
                <a:cs typeface="Calibri"/>
              </a:rPr>
              <a:t>Successivamente </a:t>
            </a:r>
            <a:r>
              <a:rPr dirty="0" sz="2600">
                <a:latin typeface="Calibri"/>
                <a:cs typeface="Calibri"/>
              </a:rPr>
              <a:t>è </a:t>
            </a:r>
            <a:r>
              <a:rPr dirty="0" sz="2600" spc="-25">
                <a:latin typeface="Calibri"/>
                <a:cs typeface="Calibri"/>
              </a:rPr>
              <a:t>stato </a:t>
            </a:r>
            <a:r>
              <a:rPr dirty="0" sz="2600" spc="-10">
                <a:latin typeface="Calibri"/>
                <a:cs typeface="Calibri"/>
              </a:rPr>
              <a:t>costruito </a:t>
            </a:r>
            <a:r>
              <a:rPr dirty="0" sz="2600">
                <a:latin typeface="Calibri"/>
                <a:cs typeface="Calibri"/>
              </a:rPr>
              <a:t>il </a:t>
            </a:r>
            <a:r>
              <a:rPr dirty="0" sz="2600" spc="-5">
                <a:latin typeface="Calibri"/>
                <a:cs typeface="Calibri"/>
              </a:rPr>
              <a:t>mulino moderno </a:t>
            </a:r>
            <a:r>
              <a:rPr dirty="0" sz="2600">
                <a:latin typeface="Calibri"/>
                <a:cs typeface="Calibri"/>
              </a:rPr>
              <a:t>in c/da  </a:t>
            </a:r>
            <a:r>
              <a:rPr dirty="0" sz="2600" spc="-60">
                <a:latin typeface="Calibri"/>
                <a:cs typeface="Calibri"/>
              </a:rPr>
              <a:t>Testa </a:t>
            </a:r>
            <a:r>
              <a:rPr dirty="0" sz="2600" spc="-5">
                <a:latin typeface="Calibri"/>
                <a:cs typeface="Calibri"/>
              </a:rPr>
              <a:t>di </a:t>
            </a:r>
            <a:r>
              <a:rPr dirty="0" sz="2600" spc="-15">
                <a:latin typeface="Calibri"/>
                <a:cs typeface="Calibri"/>
              </a:rPr>
              <a:t>Pali </a:t>
            </a:r>
            <a:r>
              <a:rPr dirty="0" sz="2600">
                <a:latin typeface="Calibri"/>
                <a:cs typeface="Calibri"/>
              </a:rPr>
              <a:t>a Bazia, </a:t>
            </a:r>
            <a:r>
              <a:rPr dirty="0" sz="2600" spc="-25">
                <a:latin typeface="Calibri"/>
                <a:cs typeface="Calibri"/>
              </a:rPr>
              <a:t>tutt’ora</a:t>
            </a:r>
            <a:r>
              <a:rPr dirty="0" sz="2600" spc="5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funzionante.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135605"/>
            <a:ext cx="10359390" cy="3867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-635">
              <a:lnSpc>
                <a:spcPts val="3030"/>
              </a:lnSpc>
            </a:pPr>
            <a:r>
              <a:rPr dirty="0" sz="2800">
                <a:latin typeface="Calibri"/>
                <a:cs typeface="Calibri"/>
              </a:rPr>
              <a:t>“I </a:t>
            </a:r>
            <a:r>
              <a:rPr dirty="0" sz="2800" spc="-10">
                <a:latin typeface="Calibri"/>
                <a:cs typeface="Calibri"/>
              </a:rPr>
              <a:t>tempi </a:t>
            </a:r>
            <a:r>
              <a:rPr dirty="0" sz="2800">
                <a:latin typeface="Calibri"/>
                <a:cs typeface="Calibri"/>
              </a:rPr>
              <a:t>in cui </a:t>
            </a:r>
            <a:r>
              <a:rPr dirty="0" sz="2800" spc="-10">
                <a:latin typeface="Calibri"/>
                <a:cs typeface="Calibri"/>
              </a:rPr>
              <a:t>il Sandoval </a:t>
            </a:r>
            <a:r>
              <a:rPr dirty="0" sz="2800" spc="-15">
                <a:latin typeface="Calibri"/>
                <a:cs typeface="Calibri"/>
              </a:rPr>
              <a:t>(conte </a:t>
            </a:r>
            <a:r>
              <a:rPr dirty="0" sz="2800" spc="-5">
                <a:latin typeface="Calibri"/>
                <a:cs typeface="Calibri"/>
              </a:rPr>
              <a:t>del </a:t>
            </a:r>
            <a:r>
              <a:rPr dirty="0" sz="2800" spc="-15">
                <a:latin typeface="Calibri"/>
                <a:cs typeface="Calibri"/>
              </a:rPr>
              <a:t>feudo </a:t>
            </a:r>
            <a:r>
              <a:rPr dirty="0" sz="2800" spc="-5">
                <a:latin typeface="Calibri"/>
                <a:cs typeface="Calibri"/>
              </a:rPr>
              <a:t>di Naso) </a:t>
            </a:r>
            <a:r>
              <a:rPr dirty="0" sz="2800" spc="-20">
                <a:latin typeface="Calibri"/>
                <a:cs typeface="Calibri"/>
              </a:rPr>
              <a:t>veniva </a:t>
            </a:r>
            <a:r>
              <a:rPr dirty="0" sz="2800" spc="-10">
                <a:latin typeface="Calibri"/>
                <a:cs typeface="Calibri"/>
              </a:rPr>
              <a:t>in </a:t>
            </a:r>
            <a:r>
              <a:rPr dirty="0" sz="2800" spc="-5">
                <a:latin typeface="Calibri"/>
                <a:cs typeface="Calibri"/>
              </a:rPr>
              <a:t>Naso  </a:t>
            </a:r>
            <a:r>
              <a:rPr dirty="0" sz="2800" spc="-20">
                <a:latin typeface="Calibri"/>
                <a:cs typeface="Calibri"/>
              </a:rPr>
              <a:t>erano </a:t>
            </a:r>
            <a:r>
              <a:rPr dirty="0" sz="2800" spc="-10">
                <a:latin typeface="Calibri"/>
                <a:cs typeface="Calibri"/>
              </a:rPr>
              <a:t>difficili, </a:t>
            </a:r>
            <a:r>
              <a:rPr dirty="0" sz="2800" spc="-5">
                <a:latin typeface="Calibri"/>
                <a:cs typeface="Calibri"/>
              </a:rPr>
              <a:t>perigliosi </a:t>
            </a:r>
            <a:r>
              <a:rPr dirty="0" sz="2800">
                <a:latin typeface="Calibri"/>
                <a:cs typeface="Calibri"/>
              </a:rPr>
              <a:t>assai </a:t>
            </a:r>
            <a:r>
              <a:rPr dirty="0" sz="2800" spc="-5">
                <a:latin typeface="Calibri"/>
                <a:cs typeface="Calibri"/>
              </a:rPr>
              <a:t>più. Gli </a:t>
            </a:r>
            <a:r>
              <a:rPr dirty="0" sz="2800">
                <a:latin typeface="Calibri"/>
                <a:cs typeface="Calibri"/>
              </a:rPr>
              <a:t>abusi, </a:t>
            </a:r>
            <a:r>
              <a:rPr dirty="0" sz="2800" spc="-10">
                <a:latin typeface="Calibri"/>
                <a:cs typeface="Calibri"/>
              </a:rPr>
              <a:t>le violenze, </a:t>
            </a:r>
            <a:r>
              <a:rPr dirty="0" sz="2800" spc="-15">
                <a:latin typeface="Calibri"/>
                <a:cs typeface="Calibri"/>
              </a:rPr>
              <a:t>l’ignoranza </a:t>
            </a:r>
            <a:r>
              <a:rPr dirty="0" sz="2800" spc="-10">
                <a:latin typeface="Calibri"/>
                <a:cs typeface="Calibri"/>
              </a:rPr>
              <a:t>delle  </a:t>
            </a:r>
            <a:r>
              <a:rPr dirty="0" sz="2800" spc="-5">
                <a:latin typeface="Calibri"/>
                <a:cs typeface="Calibri"/>
              </a:rPr>
              <a:t>leggi, </a:t>
            </a:r>
            <a:r>
              <a:rPr dirty="0" sz="2800" spc="-25">
                <a:latin typeface="Calibri"/>
                <a:cs typeface="Calibri"/>
              </a:rPr>
              <a:t>allagavano </a:t>
            </a:r>
            <a:r>
              <a:rPr dirty="0" sz="2800" spc="-5">
                <a:latin typeface="Calibri"/>
                <a:cs typeface="Calibri"/>
              </a:rPr>
              <a:t>a modo di </a:t>
            </a:r>
            <a:r>
              <a:rPr dirty="0" sz="2800" spc="-10">
                <a:latin typeface="Calibri"/>
                <a:cs typeface="Calibri"/>
              </a:rPr>
              <a:t>secondo diluvio </a:t>
            </a:r>
            <a:r>
              <a:rPr dirty="0" sz="2800" spc="-5">
                <a:latin typeface="Calibri"/>
                <a:cs typeface="Calibri"/>
              </a:rPr>
              <a:t>nell’isola </a:t>
            </a:r>
            <a:r>
              <a:rPr dirty="0" sz="2800" spc="-15">
                <a:latin typeface="Calibri"/>
                <a:cs typeface="Calibri"/>
              </a:rPr>
              <a:t>tutta quanta.  </a:t>
            </a:r>
            <a:r>
              <a:rPr dirty="0" sz="2800" spc="-10">
                <a:latin typeface="Calibri"/>
                <a:cs typeface="Calibri"/>
              </a:rPr>
              <a:t>Simile </a:t>
            </a:r>
            <a:r>
              <a:rPr dirty="0" sz="2800" spc="-5">
                <a:latin typeface="Calibri"/>
                <a:cs typeface="Calibri"/>
              </a:rPr>
              <a:t>a </a:t>
            </a:r>
            <a:r>
              <a:rPr dirty="0" sz="2800" spc="-10">
                <a:latin typeface="Calibri"/>
                <a:cs typeface="Calibri"/>
              </a:rPr>
              <a:t>fiammella </a:t>
            </a:r>
            <a:r>
              <a:rPr dirty="0" sz="2800" spc="-5">
                <a:latin typeface="Calibri"/>
                <a:cs typeface="Calibri"/>
              </a:rPr>
              <a:t>che </a:t>
            </a:r>
            <a:r>
              <a:rPr dirty="0" sz="2800" spc="-10">
                <a:latin typeface="Calibri"/>
                <a:cs typeface="Calibri"/>
              </a:rPr>
              <a:t>prima </a:t>
            </a:r>
            <a:r>
              <a:rPr dirty="0" sz="2800" spc="-5">
                <a:latin typeface="Calibri"/>
                <a:cs typeface="Calibri"/>
              </a:rPr>
              <a:t>di </a:t>
            </a:r>
            <a:r>
              <a:rPr dirty="0" sz="2800" spc="-15">
                <a:latin typeface="Calibri"/>
                <a:cs typeface="Calibri"/>
              </a:rPr>
              <a:t>morire, raccoglie </a:t>
            </a:r>
            <a:r>
              <a:rPr dirty="0" sz="2800" spc="-10">
                <a:latin typeface="Calibri"/>
                <a:cs typeface="Calibri"/>
              </a:rPr>
              <a:t>le </a:t>
            </a:r>
            <a:r>
              <a:rPr dirty="0" sz="2800" spc="-30">
                <a:latin typeface="Calibri"/>
                <a:cs typeface="Calibri"/>
              </a:rPr>
              <a:t>forze </a:t>
            </a:r>
            <a:r>
              <a:rPr dirty="0" sz="2800" spc="-15">
                <a:latin typeface="Calibri"/>
                <a:cs typeface="Calibri"/>
              </a:rPr>
              <a:t>estreme, il  feudalesimo raccolse </a:t>
            </a:r>
            <a:r>
              <a:rPr dirty="0" sz="2800" spc="-10">
                <a:latin typeface="Calibri"/>
                <a:cs typeface="Calibri"/>
              </a:rPr>
              <a:t>le </a:t>
            </a:r>
            <a:r>
              <a:rPr dirty="0" sz="2800" spc="-5">
                <a:latin typeface="Calibri"/>
                <a:cs typeface="Calibri"/>
              </a:rPr>
              <a:t>sue, </a:t>
            </a:r>
            <a:r>
              <a:rPr dirty="0" sz="2800" spc="-15">
                <a:latin typeface="Calibri"/>
                <a:cs typeface="Calibri"/>
              </a:rPr>
              <a:t>cercò </a:t>
            </a:r>
            <a:r>
              <a:rPr dirty="0" sz="2800" spc="-5">
                <a:latin typeface="Calibri"/>
                <a:cs typeface="Calibri"/>
              </a:rPr>
              <a:t>di </a:t>
            </a:r>
            <a:r>
              <a:rPr dirty="0" sz="2800" spc="-15">
                <a:latin typeface="Calibri"/>
                <a:cs typeface="Calibri"/>
              </a:rPr>
              <a:t>sollevarsi </a:t>
            </a:r>
            <a:r>
              <a:rPr dirty="0" sz="2800" spc="-5">
                <a:latin typeface="Calibri"/>
                <a:cs typeface="Calibri"/>
              </a:rPr>
              <a:t>e </a:t>
            </a:r>
            <a:r>
              <a:rPr dirty="0" sz="2800" spc="-10">
                <a:latin typeface="Calibri"/>
                <a:cs typeface="Calibri"/>
              </a:rPr>
              <a:t>vincere </a:t>
            </a:r>
            <a:r>
              <a:rPr dirty="0" sz="2800" spc="-5">
                <a:latin typeface="Calibri"/>
                <a:cs typeface="Calibri"/>
              </a:rPr>
              <a:t>quel senso a </a:t>
            </a:r>
            <a:r>
              <a:rPr dirty="0" sz="2800" spc="5">
                <a:latin typeface="Calibri"/>
                <a:cs typeface="Calibri"/>
              </a:rPr>
              <a:t>se  </a:t>
            </a:r>
            <a:r>
              <a:rPr dirty="0" sz="2800" spc="-25">
                <a:latin typeface="Calibri"/>
                <a:cs typeface="Calibri"/>
              </a:rPr>
              <a:t>restio, </a:t>
            </a:r>
            <a:r>
              <a:rPr dirty="0" sz="2800" spc="-5">
                <a:latin typeface="Calibri"/>
                <a:cs typeface="Calibri"/>
              </a:rPr>
              <a:t>già </a:t>
            </a:r>
            <a:r>
              <a:rPr dirty="0" sz="2800" spc="-10">
                <a:latin typeface="Calibri"/>
                <a:cs typeface="Calibri"/>
              </a:rPr>
              <a:t>predominante </a:t>
            </a:r>
            <a:r>
              <a:rPr dirty="0" sz="2800" spc="-5">
                <a:latin typeface="Calibri"/>
                <a:cs typeface="Calibri"/>
              </a:rPr>
              <a:t>popoli e </a:t>
            </a:r>
            <a:r>
              <a:rPr dirty="0" sz="2800" spc="-15">
                <a:latin typeface="Calibri"/>
                <a:cs typeface="Calibri"/>
              </a:rPr>
              <a:t>castella: </a:t>
            </a:r>
            <a:r>
              <a:rPr dirty="0" sz="2800" spc="-25">
                <a:latin typeface="Calibri"/>
                <a:cs typeface="Calibri"/>
              </a:rPr>
              <a:t>invano </a:t>
            </a:r>
            <a:r>
              <a:rPr dirty="0" sz="2800" spc="-15">
                <a:latin typeface="Calibri"/>
                <a:cs typeface="Calibri"/>
              </a:rPr>
              <a:t>però; </a:t>
            </a:r>
            <a:r>
              <a:rPr dirty="0" sz="2800" spc="-10">
                <a:latin typeface="Calibri"/>
                <a:cs typeface="Calibri"/>
              </a:rPr>
              <a:t>avvegnacchè  così </a:t>
            </a:r>
            <a:r>
              <a:rPr dirty="0" sz="2800" spc="-15">
                <a:latin typeface="Calibri"/>
                <a:cs typeface="Calibri"/>
              </a:rPr>
              <a:t>operando, </a:t>
            </a:r>
            <a:r>
              <a:rPr dirty="0" sz="2800" spc="-5">
                <a:latin typeface="Calibri"/>
                <a:cs typeface="Calibri"/>
              </a:rPr>
              <a:t>esso </a:t>
            </a:r>
            <a:r>
              <a:rPr dirty="0" sz="2800" spc="-35">
                <a:latin typeface="Calibri"/>
                <a:cs typeface="Calibri"/>
              </a:rPr>
              <a:t>affrettava </a:t>
            </a:r>
            <a:r>
              <a:rPr dirty="0" sz="2800" spc="-10">
                <a:latin typeface="Calibri"/>
                <a:cs typeface="Calibri"/>
              </a:rPr>
              <a:t>il </a:t>
            </a:r>
            <a:r>
              <a:rPr dirty="0" sz="2800" spc="-5">
                <a:latin typeface="Calibri"/>
                <a:cs typeface="Calibri"/>
              </a:rPr>
              <a:t>suo </a:t>
            </a:r>
            <a:r>
              <a:rPr dirty="0" sz="2800" spc="-10">
                <a:latin typeface="Calibri"/>
                <a:cs typeface="Calibri"/>
              </a:rPr>
              <a:t>decadimento. </a:t>
            </a:r>
            <a:r>
              <a:rPr dirty="0" sz="2800" spc="-5">
                <a:latin typeface="Calibri"/>
                <a:cs typeface="Calibri"/>
              </a:rPr>
              <a:t>Il </a:t>
            </a:r>
            <a:r>
              <a:rPr dirty="0" sz="2800" spc="-10">
                <a:latin typeface="Calibri"/>
                <a:cs typeface="Calibri"/>
              </a:rPr>
              <a:t>Sandoval, </a:t>
            </a:r>
            <a:r>
              <a:rPr dirty="0" sz="2800" spc="-50">
                <a:latin typeface="Calibri"/>
                <a:cs typeface="Calibri"/>
              </a:rPr>
              <a:t>com’è  </a:t>
            </a:r>
            <a:r>
              <a:rPr dirty="0" sz="2800" spc="-15">
                <a:latin typeface="Calibri"/>
                <a:cs typeface="Calibri"/>
              </a:rPr>
              <a:t>naturale </a:t>
            </a:r>
            <a:r>
              <a:rPr dirty="0" sz="2800" spc="-5">
                <a:latin typeface="Calibri"/>
                <a:cs typeface="Calibri"/>
              </a:rPr>
              <a:t>e </a:t>
            </a:r>
            <a:r>
              <a:rPr dirty="0" sz="2800" spc="-10">
                <a:latin typeface="Calibri"/>
                <a:cs typeface="Calibri"/>
              </a:rPr>
              <a:t>probabilmente, </a:t>
            </a:r>
            <a:r>
              <a:rPr dirty="0" sz="2800" spc="-5">
                <a:latin typeface="Calibri"/>
                <a:cs typeface="Calibri"/>
              </a:rPr>
              <a:t>si pose </a:t>
            </a:r>
            <a:r>
              <a:rPr dirty="0" sz="2800">
                <a:latin typeface="Calibri"/>
                <a:cs typeface="Calibri"/>
              </a:rPr>
              <a:t>su </a:t>
            </a:r>
            <a:r>
              <a:rPr dirty="0" sz="2800" spc="-15">
                <a:latin typeface="Calibri"/>
                <a:cs typeface="Calibri"/>
              </a:rPr>
              <a:t>questa </a:t>
            </a:r>
            <a:r>
              <a:rPr dirty="0" sz="2800" spc="-10">
                <a:latin typeface="Calibri"/>
                <a:cs typeface="Calibri"/>
              </a:rPr>
              <a:t>via, </a:t>
            </a:r>
            <a:r>
              <a:rPr dirty="0" sz="2800" spc="-5">
                <a:latin typeface="Calibri"/>
                <a:cs typeface="Calibri"/>
              </a:rPr>
              <a:t>e </a:t>
            </a:r>
            <a:r>
              <a:rPr dirty="0" sz="2800" spc="-10">
                <a:latin typeface="Calibri"/>
                <a:cs typeface="Calibri"/>
              </a:rPr>
              <a:t>cogli </a:t>
            </a:r>
            <a:r>
              <a:rPr dirty="0" sz="2800" spc="-5">
                <a:latin typeface="Calibri"/>
                <a:cs typeface="Calibri"/>
              </a:rPr>
              <a:t>altri </a:t>
            </a:r>
            <a:r>
              <a:rPr dirty="0" sz="2800" spc="-10">
                <a:latin typeface="Calibri"/>
                <a:cs typeface="Calibri"/>
              </a:rPr>
              <a:t>signori  </a:t>
            </a:r>
            <a:r>
              <a:rPr dirty="0" sz="2800" spc="-20">
                <a:latin typeface="Calibri"/>
                <a:cs typeface="Calibri"/>
              </a:rPr>
              <a:t>tentò </a:t>
            </a:r>
            <a:r>
              <a:rPr dirty="0" sz="2800" spc="-5">
                <a:latin typeface="Calibri"/>
                <a:cs typeface="Calibri"/>
              </a:rPr>
              <a:t>anche lui </a:t>
            </a:r>
            <a:r>
              <a:rPr dirty="0" sz="2800" spc="-20">
                <a:latin typeface="Calibri"/>
                <a:cs typeface="Calibri"/>
              </a:rPr>
              <a:t>rifarsi </a:t>
            </a:r>
            <a:r>
              <a:rPr dirty="0" sz="2800">
                <a:latin typeface="Calibri"/>
                <a:cs typeface="Calibri"/>
              </a:rPr>
              <a:t>un </a:t>
            </a:r>
            <a:r>
              <a:rPr dirty="0" sz="2800" spc="-20">
                <a:latin typeface="Calibri"/>
                <a:cs typeface="Calibri"/>
              </a:rPr>
              <a:t>tanto: </a:t>
            </a:r>
            <a:r>
              <a:rPr dirty="0" sz="2800" spc="-10">
                <a:latin typeface="Calibri"/>
                <a:cs typeface="Calibri"/>
              </a:rPr>
              <a:t>diè </a:t>
            </a:r>
            <a:r>
              <a:rPr dirty="0" sz="2800">
                <a:latin typeface="Calibri"/>
                <a:cs typeface="Calibri"/>
              </a:rPr>
              <a:t>in </a:t>
            </a:r>
            <a:r>
              <a:rPr dirty="0" sz="2800" spc="-5">
                <a:latin typeface="Calibri"/>
                <a:cs typeface="Calibri"/>
              </a:rPr>
              <a:t>abusi, non </a:t>
            </a:r>
            <a:r>
              <a:rPr dirty="0" sz="2800" spc="-10">
                <a:latin typeface="Calibri"/>
                <a:cs typeface="Calibri"/>
              </a:rPr>
              <a:t>li volendo </a:t>
            </a:r>
            <a:r>
              <a:rPr dirty="0" sz="2800" spc="-20">
                <a:latin typeface="Calibri"/>
                <a:cs typeface="Calibri"/>
              </a:rPr>
              <a:t>forse,  </a:t>
            </a:r>
            <a:r>
              <a:rPr dirty="0" sz="2800" spc="-10">
                <a:latin typeface="Calibri"/>
                <a:cs typeface="Calibri"/>
              </a:rPr>
              <a:t>pentendosi </a:t>
            </a:r>
            <a:r>
              <a:rPr dirty="0" sz="2800" spc="-45">
                <a:latin typeface="Calibri"/>
                <a:cs typeface="Calibri"/>
              </a:rPr>
              <a:t>fors’anco, </a:t>
            </a:r>
            <a:r>
              <a:rPr dirty="0" sz="2800" spc="-5">
                <a:latin typeface="Calibri"/>
                <a:cs typeface="Calibri"/>
              </a:rPr>
              <a:t>ma </a:t>
            </a:r>
            <a:r>
              <a:rPr dirty="0" sz="2800" spc="-25">
                <a:latin typeface="Calibri"/>
                <a:cs typeface="Calibri"/>
              </a:rPr>
              <a:t>era</a:t>
            </a:r>
            <a:r>
              <a:rPr dirty="0" sz="2800" spc="11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necessità.”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409171"/>
            <a:ext cx="10311765" cy="3908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>
                <a:latin typeface="Calibri"/>
                <a:cs typeface="Calibri"/>
              </a:rPr>
              <a:t>Unità </a:t>
            </a:r>
            <a:r>
              <a:rPr dirty="0" sz="2800" spc="-5">
                <a:latin typeface="Calibri"/>
                <a:cs typeface="Calibri"/>
              </a:rPr>
              <a:t>di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misura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2800" spc="-10">
                <a:latin typeface="Calibri"/>
                <a:cs typeface="Calibri"/>
              </a:rPr>
              <a:t>SARMA </a:t>
            </a:r>
            <a:r>
              <a:rPr dirty="0" sz="2800" spc="-5">
                <a:latin typeface="Calibri"/>
                <a:cs typeface="Calibri"/>
              </a:rPr>
              <a:t>= 16 TUMMINA = </a:t>
            </a:r>
            <a:r>
              <a:rPr dirty="0" sz="2800" spc="-10">
                <a:latin typeface="Calibri"/>
                <a:cs typeface="Calibri"/>
              </a:rPr>
              <a:t>224</a:t>
            </a:r>
            <a:r>
              <a:rPr dirty="0" sz="2800" spc="10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Kg</a:t>
            </a:r>
            <a:endParaRPr sz="2800">
              <a:latin typeface="Calibri"/>
              <a:cs typeface="Calibri"/>
            </a:endParaRPr>
          </a:p>
          <a:p>
            <a:pPr marL="12700" marR="3996690">
              <a:lnSpc>
                <a:spcPts val="4020"/>
              </a:lnSpc>
              <a:spcBef>
                <a:spcPts val="240"/>
              </a:spcBef>
              <a:tabLst>
                <a:tab pos="3322320" algn="l"/>
              </a:tabLst>
            </a:pPr>
            <a:r>
              <a:rPr dirty="0" sz="2800" spc="-15">
                <a:latin typeface="Calibri"/>
                <a:cs typeface="Calibri"/>
              </a:rPr>
              <a:t>TUMULO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(Tummino)=	</a:t>
            </a:r>
            <a:r>
              <a:rPr dirty="0" sz="2800" spc="-5">
                <a:latin typeface="Calibri"/>
                <a:cs typeface="Calibri"/>
              </a:rPr>
              <a:t>4 </a:t>
            </a:r>
            <a:r>
              <a:rPr dirty="0" sz="2800" spc="-10">
                <a:latin typeface="Calibri"/>
                <a:cs typeface="Calibri"/>
              </a:rPr>
              <a:t>Munnedda </a:t>
            </a:r>
            <a:r>
              <a:rPr dirty="0" sz="2800" spc="-5">
                <a:latin typeface="Calibri"/>
                <a:cs typeface="Calibri"/>
              </a:rPr>
              <a:t>=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14 Kg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MONDELLO </a:t>
            </a:r>
            <a:r>
              <a:rPr dirty="0" sz="2800" spc="-5">
                <a:latin typeface="Calibri"/>
                <a:cs typeface="Calibri"/>
              </a:rPr>
              <a:t>(Munneddu)= 4 </a:t>
            </a:r>
            <a:r>
              <a:rPr dirty="0" sz="2800" spc="-25">
                <a:latin typeface="Calibri"/>
                <a:cs typeface="Calibri"/>
              </a:rPr>
              <a:t>Crozza= </a:t>
            </a:r>
            <a:r>
              <a:rPr dirty="0" sz="2800" spc="-5">
                <a:latin typeface="Calibri"/>
                <a:cs typeface="Calibri"/>
              </a:rPr>
              <a:t>3,5</a:t>
            </a:r>
            <a:r>
              <a:rPr dirty="0" sz="2800" spc="1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Kg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2800" spc="-20">
                <a:latin typeface="Calibri"/>
                <a:cs typeface="Calibri"/>
              </a:rPr>
              <a:t>CARROZZO </a:t>
            </a:r>
            <a:r>
              <a:rPr dirty="0" sz="2800" spc="-25">
                <a:latin typeface="Calibri"/>
                <a:cs typeface="Calibri"/>
              </a:rPr>
              <a:t>(Crozza) </a:t>
            </a:r>
            <a:r>
              <a:rPr dirty="0" sz="2800" spc="-5">
                <a:latin typeface="Calibri"/>
                <a:cs typeface="Calibri"/>
              </a:rPr>
              <a:t>= </a:t>
            </a:r>
            <a:r>
              <a:rPr dirty="0" sz="2800" spc="-10">
                <a:latin typeface="Calibri"/>
                <a:cs typeface="Calibri"/>
              </a:rPr>
              <a:t>0,875</a:t>
            </a:r>
            <a:r>
              <a:rPr dirty="0" sz="2800" spc="8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Kg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ts val="3030"/>
              </a:lnSpc>
              <a:spcBef>
                <a:spcPts val="1835"/>
              </a:spcBef>
            </a:pPr>
            <a:r>
              <a:rPr dirty="0" sz="2800" spc="-5">
                <a:latin typeface="Calibri"/>
                <a:cs typeface="Calibri"/>
              </a:rPr>
              <a:t>1 </a:t>
            </a:r>
            <a:r>
              <a:rPr dirty="0" sz="2800" spc="-35">
                <a:latin typeface="Calibri"/>
                <a:cs typeface="Calibri"/>
              </a:rPr>
              <a:t>Tumulo </a:t>
            </a:r>
            <a:r>
              <a:rPr dirty="0" sz="2800" spc="-5">
                <a:latin typeface="Calibri"/>
                <a:cs typeface="Calibri"/>
              </a:rPr>
              <a:t>per </a:t>
            </a:r>
            <a:r>
              <a:rPr dirty="0" sz="2800" spc="-10">
                <a:latin typeface="Calibri"/>
                <a:cs typeface="Calibri"/>
              </a:rPr>
              <a:t>il </a:t>
            </a:r>
            <a:r>
              <a:rPr dirty="0" sz="2800" spc="-20">
                <a:latin typeface="Calibri"/>
                <a:cs typeface="Calibri"/>
              </a:rPr>
              <a:t>grano </a:t>
            </a:r>
            <a:r>
              <a:rPr dirty="0" sz="2800" spc="-15">
                <a:latin typeface="Calibri"/>
                <a:cs typeface="Calibri"/>
              </a:rPr>
              <a:t>corrispondeva </a:t>
            </a:r>
            <a:r>
              <a:rPr dirty="0" sz="2800" spc="-5">
                <a:latin typeface="Calibri"/>
                <a:cs typeface="Calibri"/>
              </a:rPr>
              <a:t>a 14 </a:t>
            </a:r>
            <a:r>
              <a:rPr dirty="0" sz="2800" spc="10">
                <a:latin typeface="Calibri"/>
                <a:cs typeface="Calibri"/>
              </a:rPr>
              <a:t>Kg, </a:t>
            </a:r>
            <a:r>
              <a:rPr dirty="0" sz="2800" spc="-5">
                <a:latin typeface="Calibri"/>
                <a:cs typeface="Calibri"/>
              </a:rPr>
              <a:t>per </a:t>
            </a:r>
            <a:r>
              <a:rPr dirty="0" sz="2800" spc="-10">
                <a:latin typeface="Calibri"/>
                <a:cs typeface="Calibri"/>
              </a:rPr>
              <a:t>le </a:t>
            </a:r>
            <a:r>
              <a:rPr dirty="0" sz="2800" spc="-40">
                <a:latin typeface="Calibri"/>
                <a:cs typeface="Calibri"/>
              </a:rPr>
              <a:t>fave </a:t>
            </a:r>
            <a:r>
              <a:rPr dirty="0" sz="2800" spc="-5">
                <a:latin typeface="Calibri"/>
                <a:cs typeface="Calibri"/>
              </a:rPr>
              <a:t>a 12 Kg e per </a:t>
            </a:r>
            <a:r>
              <a:rPr dirty="0" sz="2800" spc="-15">
                <a:latin typeface="Calibri"/>
                <a:cs typeface="Calibri"/>
              </a:rPr>
              <a:t>le  </a:t>
            </a:r>
            <a:r>
              <a:rPr dirty="0" sz="2800" spc="-10">
                <a:latin typeface="Calibri"/>
                <a:cs typeface="Calibri"/>
              </a:rPr>
              <a:t>mandorle </a:t>
            </a:r>
            <a:r>
              <a:rPr dirty="0" sz="2800" spc="-5">
                <a:latin typeface="Calibri"/>
                <a:cs typeface="Calibri"/>
              </a:rPr>
              <a:t>a 8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Kg.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8194" y="321278"/>
            <a:ext cx="9615805" cy="1315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5015"/>
              </a:lnSpc>
            </a:pPr>
            <a:r>
              <a:rPr dirty="0" sz="4400" spc="-45" b="0">
                <a:latin typeface="Calibri Light"/>
                <a:cs typeface="Calibri Light"/>
              </a:rPr>
              <a:t>L’Italia </a:t>
            </a:r>
            <a:r>
              <a:rPr dirty="0" sz="4400" b="0">
                <a:latin typeface="Calibri Light"/>
                <a:cs typeface="Calibri Light"/>
              </a:rPr>
              <a:t>dal 1961 ad</a:t>
            </a:r>
            <a:r>
              <a:rPr dirty="0" sz="4400" spc="-90" b="0">
                <a:latin typeface="Calibri Light"/>
                <a:cs typeface="Calibri Light"/>
              </a:rPr>
              <a:t> </a:t>
            </a:r>
            <a:r>
              <a:rPr dirty="0" sz="4400" spc="10" b="0">
                <a:latin typeface="Calibri Light"/>
                <a:cs typeface="Calibri Light"/>
              </a:rPr>
              <a:t>oggi</a:t>
            </a:r>
            <a:endParaRPr sz="4400">
              <a:latin typeface="Calibri Light"/>
              <a:cs typeface="Calibri Light"/>
            </a:endParaRPr>
          </a:p>
          <a:p>
            <a:pPr algn="ctr">
              <a:lnSpc>
                <a:spcPts val="5015"/>
              </a:lnSpc>
            </a:pPr>
            <a:r>
              <a:rPr dirty="0" sz="4400" b="0">
                <a:latin typeface="Calibri Light"/>
                <a:cs typeface="Calibri Light"/>
              </a:rPr>
              <a:t>Dalla </a:t>
            </a:r>
            <a:r>
              <a:rPr dirty="0" sz="4400" spc="-15" b="0">
                <a:latin typeface="Calibri Light"/>
                <a:cs typeface="Calibri Light"/>
              </a:rPr>
              <a:t>settima </a:t>
            </a:r>
            <a:r>
              <a:rPr dirty="0" sz="4400" spc="-5" b="0">
                <a:latin typeface="Calibri Light"/>
                <a:cs typeface="Calibri Light"/>
              </a:rPr>
              <a:t>posizione </a:t>
            </a:r>
            <a:r>
              <a:rPr dirty="0" sz="4400" b="0">
                <a:latin typeface="Calibri Light"/>
                <a:cs typeface="Calibri Light"/>
              </a:rPr>
              <a:t>mondiale</a:t>
            </a:r>
            <a:r>
              <a:rPr dirty="0" sz="4400" spc="25" b="0">
                <a:latin typeface="Calibri Light"/>
                <a:cs typeface="Calibri Light"/>
              </a:rPr>
              <a:t> </a:t>
            </a:r>
            <a:r>
              <a:rPr dirty="0" sz="4400" spc="-10" b="0">
                <a:latin typeface="Calibri Light"/>
                <a:cs typeface="Calibri Light"/>
              </a:rPr>
              <a:t>all’ultima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2076" y="2135123"/>
            <a:ext cx="7927847" cy="3642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61616" y="2264676"/>
            <a:ext cx="7668755" cy="3383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zoom dir="ou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8912" y="95133"/>
            <a:ext cx="2078355" cy="6705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15"/>
              <a:t>La</a:t>
            </a:r>
            <a:r>
              <a:rPr dirty="0" sz="4400" spc="-140"/>
              <a:t> </a:t>
            </a:r>
            <a:r>
              <a:rPr dirty="0" sz="4400" spc="-30"/>
              <a:t>simina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317500" marR="309880">
              <a:lnSpc>
                <a:spcPct val="125000"/>
              </a:lnSpc>
            </a:pPr>
            <a:r>
              <a:rPr dirty="0" spc="-5"/>
              <a:t>Viddanu </a:t>
            </a:r>
            <a:r>
              <a:rPr dirty="0"/>
              <a:t>chi </a:t>
            </a:r>
            <a:r>
              <a:rPr dirty="0" spc="-5"/>
              <a:t>simini </a:t>
            </a:r>
            <a:r>
              <a:rPr dirty="0"/>
              <a:t>lu </a:t>
            </a:r>
            <a:r>
              <a:rPr dirty="0" spc="-5"/>
              <a:t>frumentu  </a:t>
            </a:r>
            <a:r>
              <a:rPr dirty="0"/>
              <a:t>E lu </a:t>
            </a:r>
            <a:r>
              <a:rPr dirty="0" spc="-10"/>
              <a:t>jetti </a:t>
            </a:r>
            <a:r>
              <a:rPr dirty="0"/>
              <a:t>a la </a:t>
            </a:r>
            <a:r>
              <a:rPr dirty="0" spc="-15"/>
              <a:t>terra</a:t>
            </a:r>
            <a:r>
              <a:rPr dirty="0" spc="-110"/>
              <a:t> </a:t>
            </a:r>
            <a:r>
              <a:rPr dirty="0" spc="-15"/>
              <a:t>travagghiata,</a:t>
            </a:r>
          </a:p>
          <a:p>
            <a:pPr algn="ctr" marL="12700" marR="5080">
              <a:lnSpc>
                <a:spcPct val="124600"/>
              </a:lnSpc>
              <a:tabLst>
                <a:tab pos="1713230" algn="l"/>
              </a:tabLst>
            </a:pPr>
            <a:r>
              <a:rPr dirty="0"/>
              <a:t>ti </a:t>
            </a:r>
            <a:r>
              <a:rPr dirty="0" spc="-5"/>
              <a:t>vjiu </a:t>
            </a:r>
            <a:r>
              <a:rPr dirty="0" spc="-15"/>
              <a:t>‘nta </a:t>
            </a:r>
            <a:r>
              <a:rPr dirty="0" spc="-25"/>
              <a:t>l’occhi </a:t>
            </a:r>
            <a:r>
              <a:rPr dirty="0" spc="-10"/>
              <a:t>quantu </a:t>
            </a:r>
            <a:r>
              <a:rPr dirty="0" spc="-5"/>
              <a:t>si</a:t>
            </a:r>
            <a:r>
              <a:rPr dirty="0" spc="-45"/>
              <a:t> </a:t>
            </a:r>
            <a:r>
              <a:rPr dirty="0" spc="-10"/>
              <a:t>cuntentu  </a:t>
            </a:r>
            <a:r>
              <a:rPr dirty="0" spc="-5"/>
              <a:t>pinsannu</a:t>
            </a:r>
            <a:r>
              <a:rPr dirty="0" spc="10"/>
              <a:t> </a:t>
            </a:r>
            <a:r>
              <a:rPr dirty="0"/>
              <a:t>chi	</a:t>
            </a:r>
            <a:r>
              <a:rPr dirty="0" spc="-40"/>
              <a:t>n’avrai </a:t>
            </a:r>
            <a:r>
              <a:rPr dirty="0"/>
              <a:t>la</a:t>
            </a:r>
            <a:r>
              <a:rPr dirty="0" spc="-55"/>
              <a:t> </a:t>
            </a:r>
            <a:r>
              <a:rPr dirty="0" spc="-25"/>
              <a:t>bon’annata.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02235" marR="94615" indent="243840">
              <a:lnSpc>
                <a:spcPct val="124600"/>
              </a:lnSpc>
            </a:pPr>
            <a:r>
              <a:rPr dirty="0" spc="-5"/>
              <a:t>Amuri </a:t>
            </a:r>
            <a:r>
              <a:rPr dirty="0" spc="-10"/>
              <a:t>santu, </a:t>
            </a:r>
            <a:r>
              <a:rPr dirty="0" spc="-5"/>
              <a:t>gioia, </a:t>
            </a:r>
            <a:r>
              <a:rPr dirty="0" spc="-10"/>
              <a:t>sintimentu,  </a:t>
            </a:r>
            <a:r>
              <a:rPr dirty="0" spc="-5"/>
              <a:t>fidi </a:t>
            </a:r>
            <a:r>
              <a:rPr dirty="0" spc="-10"/>
              <a:t>sincera </a:t>
            </a:r>
            <a:r>
              <a:rPr dirty="0"/>
              <a:t>ci </a:t>
            </a:r>
            <a:r>
              <a:rPr dirty="0" spc="-5"/>
              <a:t>hai </a:t>
            </a:r>
            <a:r>
              <a:rPr dirty="0" spc="-15"/>
              <a:t>‘nta </a:t>
            </a:r>
            <a:r>
              <a:rPr dirty="0"/>
              <a:t>la</a:t>
            </a:r>
            <a:r>
              <a:rPr dirty="0" spc="-35"/>
              <a:t> </a:t>
            </a:r>
            <a:r>
              <a:rPr dirty="0" spc="-20"/>
              <a:t>vrazzata.</a:t>
            </a:r>
          </a:p>
          <a:p>
            <a:pPr algn="ctr" marL="102235" marR="94615">
              <a:lnSpc>
                <a:spcPct val="124600"/>
              </a:lnSpc>
              <a:spcBef>
                <a:spcPts val="10"/>
              </a:spcBef>
            </a:pPr>
            <a:r>
              <a:rPr dirty="0" spc="-5"/>
              <a:t>Suspiri </a:t>
            </a:r>
            <a:r>
              <a:rPr dirty="0"/>
              <a:t>e </a:t>
            </a:r>
            <a:r>
              <a:rPr dirty="0" spc="-10"/>
              <a:t>guardi </a:t>
            </a:r>
            <a:r>
              <a:rPr dirty="0" spc="-15"/>
              <a:t>‘nta </a:t>
            </a:r>
            <a:r>
              <a:rPr dirty="0"/>
              <a:t>lu</a:t>
            </a:r>
            <a:r>
              <a:rPr dirty="0" spc="-45"/>
              <a:t> </a:t>
            </a:r>
            <a:r>
              <a:rPr dirty="0" spc="-5"/>
              <a:t>firmamentu  pi </a:t>
            </a:r>
            <a:r>
              <a:rPr dirty="0"/>
              <a:t>la </a:t>
            </a:r>
            <a:r>
              <a:rPr dirty="0" spc="-20"/>
              <a:t>fatica </a:t>
            </a:r>
            <a:r>
              <a:rPr dirty="0" spc="-10"/>
              <a:t>aviri</a:t>
            </a:r>
            <a:r>
              <a:rPr dirty="0" spc="-30"/>
              <a:t> </a:t>
            </a:r>
            <a:r>
              <a:rPr dirty="0" spc="-10"/>
              <a:t>cumpinsata.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35897" y="474248"/>
            <a:ext cx="4445000" cy="551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20">
                <a:latin typeface="Calibri"/>
                <a:cs typeface="Calibri"/>
              </a:rPr>
              <a:t>Ed </a:t>
            </a:r>
            <a:r>
              <a:rPr dirty="0" sz="2400" spc="-5">
                <a:latin typeface="Calibri"/>
                <a:cs typeface="Calibri"/>
              </a:rPr>
              <a:t>ogni cocciu </a:t>
            </a:r>
            <a:r>
              <a:rPr dirty="0" sz="2400">
                <a:latin typeface="Calibri"/>
                <a:cs typeface="Calibri"/>
              </a:rPr>
              <a:t>ti </a:t>
            </a:r>
            <a:r>
              <a:rPr dirty="0" sz="2400" spc="-25">
                <a:latin typeface="Calibri"/>
                <a:cs typeface="Calibri"/>
              </a:rPr>
              <a:t>farà </a:t>
            </a:r>
            <a:r>
              <a:rPr dirty="0" sz="2400" spc="-5">
                <a:latin typeface="Calibri"/>
                <a:cs typeface="Calibri"/>
              </a:rPr>
              <a:t>‘na…spica…  </a:t>
            </a:r>
            <a:r>
              <a:rPr dirty="0" sz="2400" spc="-65">
                <a:latin typeface="Calibri"/>
                <a:cs typeface="Calibri"/>
              </a:rPr>
              <a:t>L’avrai </a:t>
            </a:r>
            <a:r>
              <a:rPr dirty="0" sz="2400" spc="-5">
                <a:latin typeface="Calibri"/>
                <a:cs typeface="Calibri"/>
              </a:rPr>
              <a:t>abbunnanti </a:t>
            </a:r>
            <a:r>
              <a:rPr dirty="0" sz="2400" spc="-10">
                <a:latin typeface="Calibri"/>
                <a:cs typeface="Calibri"/>
              </a:rPr>
              <a:t>biniditti </a:t>
            </a:r>
            <a:r>
              <a:rPr dirty="0" sz="2400">
                <a:latin typeface="Calibri"/>
                <a:cs typeface="Calibri"/>
              </a:rPr>
              <a:t>e </a:t>
            </a:r>
            <a:r>
              <a:rPr dirty="0" sz="2400" spc="-5">
                <a:latin typeface="Calibri"/>
                <a:cs typeface="Calibri"/>
              </a:rPr>
              <a:t>biunni,  </a:t>
            </a:r>
            <a:r>
              <a:rPr dirty="0" sz="2400">
                <a:latin typeface="Calibri"/>
                <a:cs typeface="Calibri"/>
              </a:rPr>
              <a:t>la </a:t>
            </a:r>
            <a:r>
              <a:rPr dirty="0" sz="2400" spc="-5">
                <a:latin typeface="Calibri"/>
                <a:cs typeface="Calibri"/>
              </a:rPr>
              <a:t>ricompensa di </a:t>
            </a:r>
            <a:r>
              <a:rPr dirty="0" sz="2400">
                <a:latin typeface="Calibri"/>
                <a:cs typeface="Calibri"/>
              </a:rPr>
              <a:t>la </a:t>
            </a:r>
            <a:r>
              <a:rPr dirty="0" sz="2400" spc="-15">
                <a:latin typeface="Calibri"/>
                <a:cs typeface="Calibri"/>
              </a:rPr>
              <a:t>tò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fatica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15">
                <a:latin typeface="Calibri"/>
                <a:cs typeface="Calibri"/>
              </a:rPr>
              <a:t>Sarà </a:t>
            </a:r>
            <a:r>
              <a:rPr dirty="0" sz="2400" spc="-25">
                <a:latin typeface="Calibri"/>
                <a:cs typeface="Calibri"/>
              </a:rPr>
              <a:t>‘stu </a:t>
            </a:r>
            <a:r>
              <a:rPr dirty="0" sz="2400" spc="-10">
                <a:latin typeface="Calibri"/>
                <a:cs typeface="Calibri"/>
              </a:rPr>
              <a:t>premiu, </a:t>
            </a:r>
            <a:r>
              <a:rPr dirty="0" sz="2400" spc="-5">
                <a:latin typeface="Calibri"/>
                <a:cs typeface="Calibri"/>
              </a:rPr>
              <a:t>si di fidi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abbunni.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251460">
              <a:lnSpc>
                <a:spcPct val="100000"/>
              </a:lnSpc>
            </a:pPr>
            <a:r>
              <a:rPr dirty="0" sz="2400" spc="-5">
                <a:latin typeface="Calibri"/>
                <a:cs typeface="Calibri"/>
              </a:rPr>
              <a:t>Eppuru, </a:t>
            </a:r>
            <a:r>
              <a:rPr dirty="0" sz="2400" spc="-45">
                <a:latin typeface="Calibri"/>
                <a:cs typeface="Calibri"/>
              </a:rPr>
              <a:t>com’a </a:t>
            </a:r>
            <a:r>
              <a:rPr dirty="0" sz="2400">
                <a:latin typeface="Calibri"/>
                <a:cs typeface="Calibri"/>
              </a:rPr>
              <a:t>tia </a:t>
            </a:r>
            <a:r>
              <a:rPr dirty="0" sz="2400" spc="-55">
                <a:latin typeface="Calibri"/>
                <a:cs typeface="Calibri"/>
              </a:rPr>
              <a:t>c’è </a:t>
            </a:r>
            <a:r>
              <a:rPr dirty="0" sz="2400" spc="-25">
                <a:latin typeface="Calibri"/>
                <a:cs typeface="Calibri"/>
              </a:rPr>
              <a:t>l’oraturi,  </a:t>
            </a:r>
            <a:r>
              <a:rPr dirty="0" sz="2400" spc="-5">
                <a:latin typeface="Calibri"/>
                <a:cs typeface="Calibri"/>
              </a:rPr>
              <a:t>chiddu </a:t>
            </a:r>
            <a:r>
              <a:rPr dirty="0" sz="2400">
                <a:latin typeface="Calibri"/>
                <a:cs typeface="Calibri"/>
              </a:rPr>
              <a:t>chi </a:t>
            </a:r>
            <a:r>
              <a:rPr dirty="0" sz="2400" spc="-5">
                <a:latin typeface="Calibri"/>
                <a:cs typeface="Calibri"/>
              </a:rPr>
              <a:t>parla </a:t>
            </a:r>
            <a:r>
              <a:rPr dirty="0" sz="2400">
                <a:latin typeface="Calibri"/>
                <a:cs typeface="Calibri"/>
              </a:rPr>
              <a:t>a la </a:t>
            </a:r>
            <a:r>
              <a:rPr dirty="0" sz="2400" spc="-10">
                <a:latin typeface="Calibri"/>
                <a:cs typeface="Calibri"/>
              </a:rPr>
              <a:t>sincera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genti,  </a:t>
            </a:r>
            <a:r>
              <a:rPr dirty="0" sz="2400">
                <a:latin typeface="Calibri"/>
                <a:cs typeface="Calibri"/>
              </a:rPr>
              <a:t>chi dici </a:t>
            </a:r>
            <a:r>
              <a:rPr dirty="0" sz="2400" spc="-5">
                <a:latin typeface="Calibri"/>
                <a:cs typeface="Calibri"/>
              </a:rPr>
              <a:t>spissu, </a:t>
            </a:r>
            <a:r>
              <a:rPr dirty="0" sz="2400" spc="-10">
                <a:latin typeface="Calibri"/>
                <a:cs typeface="Calibri"/>
              </a:rPr>
              <a:t>“parola </a:t>
            </a:r>
            <a:r>
              <a:rPr dirty="0" sz="2400" spc="-25">
                <a:latin typeface="Calibri"/>
                <a:cs typeface="Calibri"/>
              </a:rPr>
              <a:t>d’onuri”  </a:t>
            </a:r>
            <a:r>
              <a:rPr dirty="0" sz="2400">
                <a:latin typeface="Calibri"/>
                <a:cs typeface="Calibri"/>
              </a:rPr>
              <a:t>chi ti </a:t>
            </a:r>
            <a:r>
              <a:rPr dirty="0" sz="2400" spc="-10">
                <a:latin typeface="Calibri"/>
                <a:cs typeface="Calibri"/>
              </a:rPr>
              <a:t>prumetti </a:t>
            </a:r>
            <a:r>
              <a:rPr dirty="0" sz="2400" spc="-5">
                <a:latin typeface="Calibri"/>
                <a:cs typeface="Calibri"/>
              </a:rPr>
              <a:t>pin un dari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nenti.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88265">
              <a:lnSpc>
                <a:spcPct val="100000"/>
              </a:lnSpc>
            </a:pPr>
            <a:r>
              <a:rPr dirty="0" sz="2400" spc="-5">
                <a:latin typeface="Calibri"/>
                <a:cs typeface="Calibri"/>
              </a:rPr>
              <a:t>Ogni </a:t>
            </a:r>
            <a:r>
              <a:rPr dirty="0" sz="2400" spc="-10">
                <a:latin typeface="Calibri"/>
                <a:cs typeface="Calibri"/>
              </a:rPr>
              <a:t>parola </a:t>
            </a:r>
            <a:r>
              <a:rPr dirty="0" sz="2400">
                <a:latin typeface="Calibri"/>
                <a:cs typeface="Calibri"/>
              </a:rPr>
              <a:t>è ‘n </a:t>
            </a:r>
            <a:r>
              <a:rPr dirty="0" sz="2400" spc="-5">
                <a:latin typeface="Calibri"/>
                <a:cs typeface="Calibri"/>
              </a:rPr>
              <a:t>cocciu di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frumentu  Chi </a:t>
            </a:r>
            <a:r>
              <a:rPr dirty="0" sz="2400" spc="-10">
                <a:latin typeface="Calibri"/>
                <a:cs typeface="Calibri"/>
              </a:rPr>
              <a:t>cadi </a:t>
            </a:r>
            <a:r>
              <a:rPr dirty="0" sz="2400" spc="-15">
                <a:latin typeface="Calibri"/>
                <a:cs typeface="Calibri"/>
              </a:rPr>
              <a:t>dintra </a:t>
            </a:r>
            <a:r>
              <a:rPr dirty="0" sz="2400" spc="-30">
                <a:latin typeface="Calibri"/>
                <a:cs typeface="Calibri"/>
              </a:rPr>
              <a:t>l’animi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assitati.</a:t>
            </a:r>
            <a:endParaRPr sz="2400">
              <a:latin typeface="Calibri"/>
              <a:cs typeface="Calibri"/>
            </a:endParaRPr>
          </a:p>
          <a:p>
            <a:pPr marL="12700" marR="389890">
              <a:lnSpc>
                <a:spcPct val="100000"/>
              </a:lnSpc>
            </a:pPr>
            <a:r>
              <a:rPr dirty="0" sz="2400" spc="-10">
                <a:latin typeface="Calibri"/>
                <a:cs typeface="Calibri"/>
              </a:rPr>
              <a:t>Pirchissu </a:t>
            </a:r>
            <a:r>
              <a:rPr dirty="0" sz="2400" spc="-5">
                <a:latin typeface="Calibri"/>
                <a:cs typeface="Calibri"/>
              </a:rPr>
              <a:t>si </a:t>
            </a:r>
            <a:r>
              <a:rPr dirty="0" sz="2400" spc="-10">
                <a:latin typeface="Calibri"/>
                <a:cs typeface="Calibri"/>
              </a:rPr>
              <a:t>pirdiu </a:t>
            </a:r>
            <a:r>
              <a:rPr dirty="0" sz="2400" spc="-20">
                <a:latin typeface="Calibri"/>
                <a:cs typeface="Calibri"/>
              </a:rPr>
              <a:t>l’orientamentu  </a:t>
            </a:r>
            <a:r>
              <a:rPr dirty="0" sz="2400">
                <a:latin typeface="Calibri"/>
                <a:cs typeface="Calibri"/>
              </a:rPr>
              <a:t>E li </a:t>
            </a:r>
            <a:r>
              <a:rPr dirty="0" sz="2400" spc="-5">
                <a:latin typeface="Calibri"/>
                <a:cs typeface="Calibri"/>
              </a:rPr>
              <a:t>campagni sunnu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ruvinati!</a:t>
            </a:r>
            <a:endParaRPr sz="2400">
              <a:latin typeface="Calibri"/>
              <a:cs typeface="Calibri"/>
            </a:endParaRPr>
          </a:p>
          <a:p>
            <a:pPr marL="1923414">
              <a:lnSpc>
                <a:spcPct val="100000"/>
              </a:lnSpc>
            </a:pPr>
            <a:r>
              <a:rPr dirty="0" sz="2400" spc="-10" i="1">
                <a:latin typeface="Calibri"/>
                <a:cs typeface="Calibri"/>
              </a:rPr>
              <a:t>Vincenzo</a:t>
            </a:r>
            <a:r>
              <a:rPr dirty="0" sz="2400" spc="-70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Licata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7186" y="257905"/>
            <a:ext cx="5896610" cy="7118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/>
              <a:t>Il </a:t>
            </a:r>
            <a:r>
              <a:rPr dirty="0" sz="4400" spc="-5"/>
              <a:t>Museo </a:t>
            </a:r>
            <a:r>
              <a:rPr dirty="0" sz="4400"/>
              <a:t>di </a:t>
            </a:r>
            <a:r>
              <a:rPr dirty="0" sz="4400" spc="-10"/>
              <a:t>arte </a:t>
            </a:r>
            <a:r>
              <a:rPr dirty="0" sz="4400"/>
              <a:t>e</a:t>
            </a:r>
            <a:r>
              <a:rPr dirty="0" sz="4400" spc="-30"/>
              <a:t> </a:t>
            </a:r>
            <a:r>
              <a:rPr dirty="0" sz="4400" spc="-10"/>
              <a:t>mestieri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151888" y="1089660"/>
            <a:ext cx="7706867" cy="5768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81428" y="1219200"/>
            <a:ext cx="7447787" cy="5586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zoom dir="ou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76716" y="1560575"/>
            <a:ext cx="2706623" cy="4611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06256" y="1690116"/>
            <a:ext cx="2447543" cy="4352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831" y="2045207"/>
            <a:ext cx="6941819" cy="4017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372" y="2174748"/>
            <a:ext cx="6682739" cy="37581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zoom dir="ou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2035" y="1394460"/>
            <a:ext cx="7996427" cy="4610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41576" y="1524000"/>
            <a:ext cx="7737347" cy="4351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zoom dir="ou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112205"/>
            <a:ext cx="5711825" cy="584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Continuiamo… </a:t>
            </a:r>
            <a:r>
              <a:rPr dirty="0" spc="-15"/>
              <a:t>sempre</a:t>
            </a:r>
            <a:r>
              <a:rPr dirty="0" spc="-30"/>
              <a:t> </a:t>
            </a:r>
            <a:r>
              <a:rPr dirty="0" spc="-5"/>
              <a:t>insieme</a:t>
            </a:r>
          </a:p>
        </p:txBody>
      </p:sp>
      <p:sp>
        <p:nvSpPr>
          <p:cNvPr id="3" name="object 3"/>
          <p:cNvSpPr/>
          <p:nvPr/>
        </p:nvSpPr>
        <p:spPr>
          <a:xfrm>
            <a:off x="5964935" y="704088"/>
            <a:ext cx="5868923" cy="2926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499103"/>
            <a:ext cx="6891527" cy="3358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zoom dir="ou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zoom dir="ou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307267"/>
            <a:ext cx="5073650" cy="521334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/>
              <a:t>E per </a:t>
            </a:r>
            <a:r>
              <a:rPr dirty="0" sz="3200" spc="-10"/>
              <a:t>finire… cosa </a:t>
            </a:r>
            <a:r>
              <a:rPr dirty="0" sz="3200"/>
              <a:t>ci ha</a:t>
            </a:r>
            <a:r>
              <a:rPr dirty="0" sz="3200" spc="-35"/>
              <a:t> </a:t>
            </a:r>
            <a:r>
              <a:rPr dirty="0" sz="3200" spc="-10"/>
              <a:t>colpito:</a:t>
            </a:r>
            <a:endParaRPr sz="3200"/>
          </a:p>
        </p:txBody>
      </p:sp>
    </p:spTree>
  </p:cSld>
  <p:clrMapOvr>
    <a:masterClrMapping/>
  </p:clrMapOvr>
  <p:transition spd="fast">
    <p:zoom dir="ou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56859" y="0"/>
            <a:ext cx="683514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86400" y="0"/>
            <a:ext cx="67055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53059" y="245909"/>
            <a:ext cx="718820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latin typeface="Calibri"/>
                <a:cs typeface="Calibri"/>
              </a:rPr>
              <a:t>C</a:t>
            </a:r>
            <a:r>
              <a:rPr dirty="0" sz="1800" b="1">
                <a:latin typeface="Calibri"/>
                <a:cs typeface="Calibri"/>
              </a:rPr>
              <a:t>o</a:t>
            </a:r>
            <a:r>
              <a:rPr dirty="0" sz="1800" spc="-30" b="1">
                <a:latin typeface="Calibri"/>
                <a:cs typeface="Calibri"/>
              </a:rPr>
              <a:t>r</a:t>
            </a:r>
            <a:r>
              <a:rPr dirty="0" sz="1800" b="1">
                <a:latin typeface="Calibri"/>
                <a:cs typeface="Calibri"/>
              </a:rPr>
              <a:t>si</a:t>
            </a:r>
            <a:r>
              <a:rPr dirty="0" sz="1800" spc="-25" b="1">
                <a:latin typeface="Calibri"/>
                <a:cs typeface="Calibri"/>
              </a:rPr>
              <a:t>s</a:t>
            </a:r>
            <a:r>
              <a:rPr dirty="0" sz="1800" spc="-5" b="1">
                <a:latin typeface="Calibri"/>
                <a:cs typeface="Calibri"/>
              </a:rPr>
              <a:t>t</a:t>
            </a:r>
            <a:r>
              <a:rPr dirty="0" sz="1800" b="1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3059" y="520228"/>
            <a:ext cx="2294890" cy="2493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Calibri"/>
                <a:cs typeface="Calibri"/>
              </a:rPr>
              <a:t>Alessandra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Bellomo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10">
                <a:latin typeface="Calibri"/>
                <a:cs typeface="Calibri"/>
              </a:rPr>
              <a:t>Francesco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Bisanti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Calibri"/>
                <a:cs typeface="Calibri"/>
              </a:rPr>
              <a:t>Christian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Bontempo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Calibri"/>
                <a:cs typeface="Calibri"/>
              </a:rPr>
              <a:t>Angelo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Butticè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Calibri"/>
                <a:cs typeface="Calibri"/>
              </a:rPr>
              <a:t>Serena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Calcerano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>
                <a:latin typeface="Calibri"/>
                <a:cs typeface="Calibri"/>
              </a:rPr>
              <a:t>G. </a:t>
            </a:r>
            <a:r>
              <a:rPr dirty="0" sz="1800" spc="-10">
                <a:latin typeface="Calibri"/>
                <a:cs typeface="Calibri"/>
              </a:rPr>
              <a:t>Francesco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Catania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40">
                <a:latin typeface="Calibri"/>
                <a:cs typeface="Calibri"/>
              </a:rPr>
              <a:t>D’Amore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Marta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10">
                <a:latin typeface="Calibri"/>
                <a:cs typeface="Calibri"/>
              </a:rPr>
              <a:t>Riccardo </a:t>
            </a:r>
            <a:r>
              <a:rPr dirty="0" sz="1800">
                <a:latin typeface="Calibri"/>
                <a:cs typeface="Calibri"/>
              </a:rPr>
              <a:t>C.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Fazio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10">
                <a:latin typeface="Calibri"/>
                <a:cs typeface="Calibri"/>
              </a:rPr>
              <a:t>Giorgia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Gorgone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059" y="2989109"/>
            <a:ext cx="2233295" cy="3315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AutoNum type="arabicPeriod" startAt="10"/>
              <a:tabLst>
                <a:tab pos="355600" algn="l"/>
              </a:tabLst>
            </a:pPr>
            <a:r>
              <a:rPr dirty="0" sz="1800" spc="-5">
                <a:latin typeface="Calibri"/>
                <a:cs typeface="Calibri"/>
              </a:rPr>
              <a:t>Leonardo Lo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Presti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10"/>
              <a:tabLst>
                <a:tab pos="355600" algn="l"/>
              </a:tabLst>
            </a:pPr>
            <a:r>
              <a:rPr dirty="0" sz="1800" spc="-5">
                <a:latin typeface="Calibri"/>
                <a:cs typeface="Calibri"/>
              </a:rPr>
              <a:t>Alberto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Nanì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10"/>
              <a:tabLst>
                <a:tab pos="355600" algn="l"/>
              </a:tabLst>
            </a:pPr>
            <a:r>
              <a:rPr dirty="0" sz="1800" spc="-10">
                <a:latin typeface="Calibri"/>
                <a:cs typeface="Calibri"/>
              </a:rPr>
              <a:t>Chiara </a:t>
            </a:r>
            <a:r>
              <a:rPr dirty="0" sz="1800" spc="-5">
                <a:latin typeface="Calibri"/>
                <a:cs typeface="Calibri"/>
              </a:rPr>
              <a:t>Oriti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10"/>
              <a:tabLst>
                <a:tab pos="355600" algn="l"/>
              </a:tabLst>
            </a:pPr>
            <a:r>
              <a:rPr dirty="0" sz="1800" spc="-10">
                <a:latin typeface="Calibri"/>
                <a:cs typeface="Calibri"/>
              </a:rPr>
              <a:t>Eros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Orlando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10"/>
              <a:tabLst>
                <a:tab pos="355600" algn="l"/>
              </a:tabLst>
            </a:pPr>
            <a:r>
              <a:rPr dirty="0" sz="1800" spc="-5">
                <a:latin typeface="Calibri"/>
                <a:cs typeface="Calibri"/>
              </a:rPr>
              <a:t>Giada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Papiro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10"/>
              <a:tabLst>
                <a:tab pos="355600" algn="l"/>
              </a:tabLst>
            </a:pPr>
            <a:r>
              <a:rPr dirty="0" sz="1800" spc="-15">
                <a:latin typeface="Calibri"/>
                <a:cs typeface="Calibri"/>
              </a:rPr>
              <a:t>Rakele Paterniti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B.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10"/>
              <a:tabLst>
                <a:tab pos="355600" algn="l"/>
              </a:tabLst>
            </a:pPr>
            <a:r>
              <a:rPr dirty="0" sz="1800" spc="-10">
                <a:latin typeface="Calibri"/>
                <a:cs typeface="Calibri"/>
              </a:rPr>
              <a:t>Lavinia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Pintaudi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10"/>
              <a:tabLst>
                <a:tab pos="355600" algn="l"/>
              </a:tabLst>
            </a:pPr>
            <a:r>
              <a:rPr dirty="0" sz="1800" spc="-5">
                <a:latin typeface="Calibri"/>
                <a:cs typeface="Calibri"/>
              </a:rPr>
              <a:t>Eugenio Pruiti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10"/>
              <a:tabLst>
                <a:tab pos="355600" algn="l"/>
              </a:tabLst>
            </a:pPr>
            <a:r>
              <a:rPr dirty="0" sz="1800" spc="-5">
                <a:latin typeface="Calibri"/>
                <a:cs typeface="Calibri"/>
              </a:rPr>
              <a:t>Alessandro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Sgrò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10"/>
              <a:tabLst>
                <a:tab pos="355600" algn="l"/>
              </a:tabLst>
            </a:pPr>
            <a:r>
              <a:rPr dirty="0" sz="1800" spc="-5">
                <a:latin typeface="Calibri"/>
                <a:cs typeface="Calibri"/>
              </a:rPr>
              <a:t>Alessandro </a:t>
            </a:r>
            <a:r>
              <a:rPr dirty="0" sz="1800">
                <a:latin typeface="Calibri"/>
                <a:cs typeface="Calibri"/>
              </a:rPr>
              <a:t>S.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Tripoli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10"/>
              <a:tabLst>
                <a:tab pos="355600" algn="l"/>
              </a:tabLst>
            </a:pPr>
            <a:r>
              <a:rPr dirty="0" sz="1800" spc="-15">
                <a:latin typeface="Calibri"/>
                <a:cs typeface="Calibri"/>
              </a:rPr>
              <a:t>Aurora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Tripoli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10"/>
              <a:tabLst>
                <a:tab pos="355600" algn="l"/>
              </a:tabLst>
            </a:pPr>
            <a:r>
              <a:rPr dirty="0" sz="1800" spc="-15">
                <a:latin typeface="Calibri"/>
                <a:cs typeface="Calibri"/>
              </a:rPr>
              <a:t>Greta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Triscari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99815" y="245909"/>
            <a:ext cx="2141220" cy="1670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800" spc="-25" b="1">
                <a:latin typeface="Calibri"/>
                <a:cs typeface="Calibri"/>
              </a:rPr>
              <a:t>Tutor</a:t>
            </a:r>
            <a:endParaRPr sz="18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5" i="1">
                <a:latin typeface="Calibri"/>
                <a:cs typeface="Calibri"/>
              </a:rPr>
              <a:t>Maria </a:t>
            </a:r>
            <a:r>
              <a:rPr dirty="0" sz="1800" spc="-15" i="1">
                <a:latin typeface="Calibri"/>
                <a:cs typeface="Calibri"/>
              </a:rPr>
              <a:t>Concetta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spc="-5" i="1">
                <a:latin typeface="Calibri"/>
                <a:cs typeface="Calibri"/>
              </a:rPr>
              <a:t>Melillo</a:t>
            </a:r>
            <a:endParaRPr sz="18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5" b="1">
                <a:latin typeface="Calibri"/>
                <a:cs typeface="Calibri"/>
              </a:rPr>
              <a:t>Esperto</a:t>
            </a:r>
            <a:endParaRPr sz="1800">
              <a:latin typeface="Calibri"/>
              <a:cs typeface="Calibri"/>
            </a:endParaRPr>
          </a:p>
          <a:p>
            <a:pPr algn="just" marL="12700" marR="95250">
              <a:lnSpc>
                <a:spcPct val="100000"/>
              </a:lnSpc>
            </a:pPr>
            <a:r>
              <a:rPr dirty="0" sz="1800" spc="-15" i="1">
                <a:latin typeface="Calibri"/>
                <a:cs typeface="Calibri"/>
              </a:rPr>
              <a:t>Rosa </a:t>
            </a:r>
            <a:r>
              <a:rPr dirty="0" sz="1800" spc="-5" i="1">
                <a:latin typeface="Calibri"/>
                <a:cs typeface="Calibri"/>
              </a:rPr>
              <a:t>Maria Calabrese  </a:t>
            </a:r>
            <a:r>
              <a:rPr dirty="0" sz="1800" b="1">
                <a:latin typeface="Calibri"/>
                <a:cs typeface="Calibri"/>
              </a:rPr>
              <a:t>Il </a:t>
            </a:r>
            <a:r>
              <a:rPr dirty="0" sz="1800" spc="-10" b="1">
                <a:latin typeface="Calibri"/>
                <a:cs typeface="Calibri"/>
              </a:rPr>
              <a:t>Dirigente</a:t>
            </a:r>
            <a:r>
              <a:rPr dirty="0" sz="1800" spc="-1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Scolastico  </a:t>
            </a:r>
            <a:r>
              <a:rPr dirty="0" sz="1800" spc="-10" i="1">
                <a:latin typeface="Calibri"/>
                <a:cs typeface="Calibri"/>
              </a:rPr>
              <a:t>Rinaldo </a:t>
            </a:r>
            <a:r>
              <a:rPr dirty="0" sz="1800" i="1">
                <a:latin typeface="Calibri"/>
                <a:cs typeface="Calibri"/>
              </a:rPr>
              <a:t>N.</a:t>
            </a:r>
            <a:r>
              <a:rPr dirty="0" sz="1800" spc="-4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Anastasi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541" y="1320166"/>
            <a:ext cx="10359390" cy="3914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70000"/>
              </a:lnSpc>
            </a:pPr>
            <a:r>
              <a:rPr dirty="0" sz="2600" spc="-15">
                <a:latin typeface="Calibri"/>
                <a:cs typeface="Calibri"/>
              </a:rPr>
              <a:t>“Ed </a:t>
            </a:r>
            <a:r>
              <a:rPr dirty="0" sz="2600" spc="-5">
                <a:latin typeface="Calibri"/>
                <a:cs typeface="Calibri"/>
              </a:rPr>
              <a:t>ecco </a:t>
            </a:r>
            <a:r>
              <a:rPr dirty="0" sz="2600" spc="-10">
                <a:latin typeface="Calibri"/>
                <a:cs typeface="Calibri"/>
              </a:rPr>
              <a:t>un </a:t>
            </a:r>
            <a:r>
              <a:rPr dirty="0" sz="2600" spc="-5">
                <a:latin typeface="Calibri"/>
                <a:cs typeface="Calibri"/>
              </a:rPr>
              <a:t>bel dì </a:t>
            </a:r>
            <a:r>
              <a:rPr dirty="0" sz="2600" spc="-10">
                <a:latin typeface="Calibri"/>
                <a:cs typeface="Calibri"/>
              </a:rPr>
              <a:t>fars’innanzi un </a:t>
            </a:r>
            <a:r>
              <a:rPr dirty="0" sz="2600" spc="-5">
                <a:latin typeface="Calibri"/>
                <a:cs typeface="Calibri"/>
              </a:rPr>
              <a:t>giovine: </a:t>
            </a:r>
            <a:r>
              <a:rPr dirty="0" sz="2600" spc="-15">
                <a:latin typeface="Calibri"/>
                <a:cs typeface="Calibri"/>
              </a:rPr>
              <a:t>vestiva </a:t>
            </a:r>
            <a:r>
              <a:rPr dirty="0" sz="2600" spc="-10">
                <a:latin typeface="Calibri"/>
                <a:cs typeface="Calibri"/>
              </a:rPr>
              <a:t>un mantello azzurro </a:t>
            </a:r>
            <a:r>
              <a:rPr dirty="0" sz="2600">
                <a:latin typeface="Calibri"/>
                <a:cs typeface="Calibri"/>
              </a:rPr>
              <a:t>alla  </a:t>
            </a:r>
            <a:r>
              <a:rPr dirty="0" sz="2600" spc="-5">
                <a:latin typeface="Calibri"/>
                <a:cs typeface="Calibri"/>
              </a:rPr>
              <a:t>spagnola, </a:t>
            </a:r>
            <a:r>
              <a:rPr dirty="0" sz="2600" spc="-15">
                <a:latin typeface="Calibri"/>
                <a:cs typeface="Calibri"/>
              </a:rPr>
              <a:t>calzone nero </a:t>
            </a:r>
            <a:r>
              <a:rPr dirty="0" sz="2600" spc="-20">
                <a:latin typeface="Calibri"/>
                <a:cs typeface="Calibri"/>
              </a:rPr>
              <a:t>stretto </a:t>
            </a:r>
            <a:r>
              <a:rPr dirty="0" sz="2600">
                <a:latin typeface="Calibri"/>
                <a:cs typeface="Calibri"/>
              </a:rPr>
              <a:t>a </a:t>
            </a:r>
            <a:r>
              <a:rPr dirty="0" sz="2600" spc="-5">
                <a:latin typeface="Calibri"/>
                <a:cs typeface="Calibri"/>
              </a:rPr>
              <a:t>ginocchio da </a:t>
            </a:r>
            <a:r>
              <a:rPr dirty="0" sz="2600" spc="-20">
                <a:latin typeface="Calibri"/>
                <a:cs typeface="Calibri"/>
              </a:rPr>
              <a:t>sfarzose </a:t>
            </a:r>
            <a:r>
              <a:rPr dirty="0" sz="2600" spc="-15">
                <a:latin typeface="Calibri"/>
                <a:cs typeface="Calibri"/>
              </a:rPr>
              <a:t>frange </a:t>
            </a:r>
            <a:r>
              <a:rPr dirty="0" sz="2600" spc="-5">
                <a:latin typeface="Calibri"/>
                <a:cs typeface="Calibri"/>
              </a:rPr>
              <a:t>di </a:t>
            </a:r>
            <a:r>
              <a:rPr dirty="0" sz="2600" spc="-25">
                <a:latin typeface="Calibri"/>
                <a:cs typeface="Calibri"/>
              </a:rPr>
              <a:t>argento,  </a:t>
            </a:r>
            <a:r>
              <a:rPr dirty="0" sz="2600" spc="-5">
                <a:latin typeface="Calibri"/>
                <a:cs typeface="Calibri"/>
              </a:rPr>
              <a:t>coturni da fibbie </a:t>
            </a:r>
            <a:r>
              <a:rPr dirty="0" sz="2600" spc="-50">
                <a:latin typeface="Calibri"/>
                <a:cs typeface="Calibri"/>
              </a:rPr>
              <a:t>d’oro, </a:t>
            </a:r>
            <a:r>
              <a:rPr dirty="0" sz="2600">
                <a:latin typeface="Calibri"/>
                <a:cs typeface="Calibri"/>
              </a:rPr>
              <a:t>e </a:t>
            </a:r>
            <a:r>
              <a:rPr dirty="0" sz="2600" spc="-25">
                <a:latin typeface="Calibri"/>
                <a:cs typeface="Calibri"/>
              </a:rPr>
              <a:t>toccava </a:t>
            </a:r>
            <a:r>
              <a:rPr dirty="0" sz="2600">
                <a:latin typeface="Calibri"/>
                <a:cs typeface="Calibri"/>
              </a:rPr>
              <a:t>i </a:t>
            </a:r>
            <a:r>
              <a:rPr dirty="0" sz="2600" spc="-10">
                <a:latin typeface="Calibri"/>
                <a:cs typeface="Calibri"/>
              </a:rPr>
              <a:t>24 </a:t>
            </a:r>
            <a:r>
              <a:rPr dirty="0" sz="2600" spc="-5">
                <a:latin typeface="Calibri"/>
                <a:cs typeface="Calibri"/>
              </a:rPr>
              <a:t>anni. </a:t>
            </a:r>
            <a:r>
              <a:rPr dirty="0" sz="2600" spc="-15">
                <a:latin typeface="Calibri"/>
                <a:cs typeface="Calibri"/>
              </a:rPr>
              <a:t>Ricchezze </a:t>
            </a:r>
            <a:r>
              <a:rPr dirty="0" sz="2600" spc="-5">
                <a:latin typeface="Calibri"/>
                <a:cs typeface="Calibri"/>
              </a:rPr>
              <a:t>godea di poderi  </a:t>
            </a:r>
            <a:r>
              <a:rPr dirty="0" sz="2600" spc="-10">
                <a:latin typeface="Calibri"/>
                <a:cs typeface="Calibri"/>
              </a:rPr>
              <a:t>estesissimi, perocchè </a:t>
            </a:r>
            <a:r>
              <a:rPr dirty="0" sz="2600" spc="-30">
                <a:latin typeface="Calibri"/>
                <a:cs typeface="Calibri"/>
              </a:rPr>
              <a:t>coll’ala </a:t>
            </a:r>
            <a:r>
              <a:rPr dirty="0" sz="2600" spc="-25">
                <a:latin typeface="Calibri"/>
                <a:cs typeface="Calibri"/>
              </a:rPr>
              <a:t>dell’occhio, </a:t>
            </a:r>
            <a:r>
              <a:rPr dirty="0" sz="2600">
                <a:latin typeface="Calibri"/>
                <a:cs typeface="Calibri"/>
              </a:rPr>
              <a:t>meno </a:t>
            </a:r>
            <a:r>
              <a:rPr dirty="0" sz="2600" spc="-5">
                <a:latin typeface="Calibri"/>
                <a:cs typeface="Calibri"/>
              </a:rPr>
              <a:t>poche </a:t>
            </a:r>
            <a:r>
              <a:rPr dirty="0" sz="2600" spc="-10">
                <a:latin typeface="Calibri"/>
                <a:cs typeface="Calibri"/>
              </a:rPr>
              <a:t>interruzioni, </a:t>
            </a:r>
            <a:r>
              <a:rPr dirty="0" sz="2600">
                <a:latin typeface="Calibri"/>
                <a:cs typeface="Calibri"/>
              </a:rPr>
              <a:t>ei </a:t>
            </a:r>
            <a:r>
              <a:rPr dirty="0" sz="2600" spc="-10">
                <a:latin typeface="Calibri"/>
                <a:cs typeface="Calibri"/>
              </a:rPr>
              <a:t>potea  dominare </a:t>
            </a:r>
            <a:r>
              <a:rPr dirty="0" sz="2600" spc="-15">
                <a:latin typeface="Calibri"/>
                <a:cs typeface="Calibri"/>
              </a:rPr>
              <a:t>liberamente </a:t>
            </a:r>
            <a:r>
              <a:rPr dirty="0" sz="2600" spc="-5">
                <a:latin typeface="Calibri"/>
                <a:cs typeface="Calibri"/>
              </a:rPr>
              <a:t>quasi dal </a:t>
            </a:r>
            <a:r>
              <a:rPr dirty="0" sz="2600" spc="-10">
                <a:latin typeface="Calibri"/>
                <a:cs typeface="Calibri"/>
              </a:rPr>
              <a:t>Timeto </a:t>
            </a:r>
            <a:r>
              <a:rPr dirty="0" sz="2600">
                <a:latin typeface="Calibri"/>
                <a:cs typeface="Calibri"/>
              </a:rPr>
              <a:t>al </a:t>
            </a:r>
            <a:r>
              <a:rPr dirty="0" sz="2600" spc="-5">
                <a:latin typeface="Calibri"/>
                <a:cs typeface="Calibri"/>
              </a:rPr>
              <a:t>Fitalia, </a:t>
            </a:r>
            <a:r>
              <a:rPr dirty="0" sz="2600">
                <a:latin typeface="Calibri"/>
                <a:cs typeface="Calibri"/>
              </a:rPr>
              <a:t>il più </a:t>
            </a:r>
            <a:r>
              <a:rPr dirty="0" sz="2600" spc="-5">
                <a:latin typeface="Calibri"/>
                <a:cs typeface="Calibri"/>
              </a:rPr>
              <a:t>bel </a:t>
            </a:r>
            <a:r>
              <a:rPr dirty="0" sz="2600" spc="-25">
                <a:latin typeface="Calibri"/>
                <a:cs typeface="Calibri"/>
              </a:rPr>
              <a:t>tratto </a:t>
            </a:r>
            <a:r>
              <a:rPr dirty="0" sz="2600" spc="-30">
                <a:latin typeface="Calibri"/>
                <a:cs typeface="Calibri"/>
              </a:rPr>
              <a:t>dell’agro  </a:t>
            </a:r>
            <a:r>
              <a:rPr dirty="0" sz="2600" spc="-5">
                <a:latin typeface="Calibri"/>
                <a:cs typeface="Calibri"/>
              </a:rPr>
              <a:t>nassense, dicendo: </a:t>
            </a:r>
            <a:r>
              <a:rPr dirty="0" sz="2600">
                <a:latin typeface="Calibri"/>
                <a:cs typeface="Calibri"/>
              </a:rPr>
              <a:t>è </a:t>
            </a:r>
            <a:r>
              <a:rPr dirty="0" sz="2600" spc="-5">
                <a:latin typeface="Calibri"/>
                <a:cs typeface="Calibri"/>
              </a:rPr>
              <a:t>mio!- </a:t>
            </a:r>
            <a:r>
              <a:rPr dirty="0" sz="2600">
                <a:latin typeface="Calibri"/>
                <a:cs typeface="Calibri"/>
              </a:rPr>
              <a:t>Nobili i </a:t>
            </a:r>
            <a:r>
              <a:rPr dirty="0" sz="2600" spc="-10">
                <a:latin typeface="Calibri"/>
                <a:cs typeface="Calibri"/>
              </a:rPr>
              <a:t>natali </a:t>
            </a:r>
            <a:r>
              <a:rPr dirty="0" sz="2600">
                <a:latin typeface="Calibri"/>
                <a:cs typeface="Calibri"/>
              </a:rPr>
              <a:t>e </a:t>
            </a:r>
            <a:r>
              <a:rPr dirty="0" sz="2600" spc="-5">
                <a:latin typeface="Calibri"/>
                <a:cs typeface="Calibri"/>
              </a:rPr>
              <a:t>per </a:t>
            </a:r>
            <a:r>
              <a:rPr dirty="0" sz="2600">
                <a:latin typeface="Calibri"/>
                <a:cs typeface="Calibri"/>
              </a:rPr>
              <a:t>le armi e </a:t>
            </a:r>
            <a:r>
              <a:rPr dirty="0" sz="2600" spc="-5">
                <a:latin typeface="Calibri"/>
                <a:cs typeface="Calibri"/>
              </a:rPr>
              <a:t>per </a:t>
            </a:r>
            <a:r>
              <a:rPr dirty="0" sz="2600" spc="-10">
                <a:latin typeface="Calibri"/>
                <a:cs typeface="Calibri"/>
              </a:rPr>
              <a:t>scienza </a:t>
            </a:r>
            <a:r>
              <a:rPr dirty="0" sz="2600" spc="-5">
                <a:latin typeface="Calibri"/>
                <a:cs typeface="Calibri"/>
              </a:rPr>
              <a:t>di </a:t>
            </a:r>
            <a:r>
              <a:rPr dirty="0" sz="2600">
                <a:latin typeface="Calibri"/>
                <a:cs typeface="Calibri"/>
              </a:rPr>
              <a:t>leggi,  </a:t>
            </a:r>
            <a:r>
              <a:rPr dirty="0" sz="2600" spc="-10">
                <a:latin typeface="Calibri"/>
                <a:cs typeface="Calibri"/>
              </a:rPr>
              <a:t>allegoricamente significati con araldica bizzarria </a:t>
            </a:r>
            <a:r>
              <a:rPr dirty="0" sz="2600" spc="-5">
                <a:latin typeface="Calibri"/>
                <a:cs typeface="Calibri"/>
              </a:rPr>
              <a:t>dallo </a:t>
            </a:r>
            <a:r>
              <a:rPr dirty="0" sz="2600" spc="-10">
                <a:latin typeface="Calibri"/>
                <a:cs typeface="Calibri"/>
              </a:rPr>
              <a:t>stemma </a:t>
            </a:r>
            <a:r>
              <a:rPr dirty="0" sz="2600" spc="-5">
                <a:latin typeface="Calibri"/>
                <a:cs typeface="Calibri"/>
              </a:rPr>
              <a:t>di </a:t>
            </a:r>
            <a:r>
              <a:rPr dirty="0" sz="2600" spc="-10">
                <a:latin typeface="Calibri"/>
                <a:cs typeface="Calibri"/>
              </a:rPr>
              <a:t>famiglia;-  </a:t>
            </a:r>
            <a:r>
              <a:rPr dirty="0" sz="2600" spc="-5">
                <a:latin typeface="Calibri"/>
                <a:cs typeface="Calibri"/>
              </a:rPr>
              <a:t>nobilissime </a:t>
            </a:r>
            <a:r>
              <a:rPr dirty="0" sz="2600" spc="-10">
                <a:latin typeface="Calibri"/>
                <a:cs typeface="Calibri"/>
              </a:rPr>
              <a:t>tradizioni. </a:t>
            </a:r>
            <a:r>
              <a:rPr dirty="0" sz="2600">
                <a:latin typeface="Calibri"/>
                <a:cs typeface="Calibri"/>
              </a:rPr>
              <a:t>Egli </a:t>
            </a:r>
            <a:r>
              <a:rPr dirty="0" sz="2600" spc="-15">
                <a:latin typeface="Calibri"/>
                <a:cs typeface="Calibri"/>
              </a:rPr>
              <a:t>era </a:t>
            </a:r>
            <a:r>
              <a:rPr dirty="0" sz="2600" spc="-10">
                <a:latin typeface="Calibri"/>
                <a:cs typeface="Calibri"/>
              </a:rPr>
              <a:t>Gaetano </a:t>
            </a:r>
            <a:r>
              <a:rPr dirty="0" sz="2600" spc="-5">
                <a:latin typeface="Calibri"/>
                <a:cs typeface="Calibri"/>
              </a:rPr>
              <a:t>Piccolo…. </a:t>
            </a:r>
            <a:r>
              <a:rPr dirty="0" sz="2600">
                <a:latin typeface="Calibri"/>
                <a:cs typeface="Calibri"/>
              </a:rPr>
              <a:t>Si </a:t>
            </a:r>
            <a:r>
              <a:rPr dirty="0" sz="2600" spc="-10">
                <a:latin typeface="Calibri"/>
                <a:cs typeface="Calibri"/>
              </a:rPr>
              <a:t>ammiccarono col  Sandoval </a:t>
            </a:r>
            <a:r>
              <a:rPr dirty="0" sz="2600">
                <a:latin typeface="Calibri"/>
                <a:cs typeface="Calibri"/>
              </a:rPr>
              <a:t>e </a:t>
            </a:r>
            <a:r>
              <a:rPr dirty="0" sz="2600" spc="-10">
                <a:latin typeface="Calibri"/>
                <a:cs typeface="Calibri"/>
              </a:rPr>
              <a:t>fiutaronsi, misurandosi </a:t>
            </a:r>
            <a:r>
              <a:rPr dirty="0" sz="2600">
                <a:latin typeface="Calibri"/>
                <a:cs typeface="Calibri"/>
              </a:rPr>
              <a:t>a </a:t>
            </a:r>
            <a:r>
              <a:rPr dirty="0" sz="2600" spc="-5">
                <a:latin typeface="Calibri"/>
                <a:cs typeface="Calibri"/>
              </a:rPr>
              <a:t>vicenda…. </a:t>
            </a:r>
            <a:r>
              <a:rPr dirty="0" sz="2600">
                <a:latin typeface="Calibri"/>
                <a:cs typeface="Calibri"/>
              </a:rPr>
              <a:t>Al </a:t>
            </a:r>
            <a:r>
              <a:rPr dirty="0" sz="2600" spc="-15">
                <a:latin typeface="Calibri"/>
                <a:cs typeface="Calibri"/>
              </a:rPr>
              <a:t>Piccolo, vago </a:t>
            </a:r>
            <a:r>
              <a:rPr dirty="0" sz="2600" spc="-5">
                <a:latin typeface="Calibri"/>
                <a:cs typeface="Calibri"/>
              </a:rPr>
              <a:t>di caccia,  </a:t>
            </a:r>
            <a:r>
              <a:rPr dirty="0" sz="2600" spc="-10">
                <a:latin typeface="Calibri"/>
                <a:cs typeface="Calibri"/>
              </a:rPr>
              <a:t>arrivarono </a:t>
            </a:r>
            <a:r>
              <a:rPr dirty="0" sz="2600" spc="-5">
                <a:latin typeface="Calibri"/>
                <a:cs typeface="Calibri"/>
              </a:rPr>
              <a:t>due </a:t>
            </a:r>
            <a:r>
              <a:rPr dirty="0" sz="2600" spc="-20">
                <a:latin typeface="Calibri"/>
                <a:cs typeface="Calibri"/>
              </a:rPr>
              <a:t>bravi levrieri….” </a:t>
            </a:r>
            <a:r>
              <a:rPr dirty="0" sz="2600" spc="-5">
                <a:latin typeface="Calibri"/>
                <a:cs typeface="Calibri"/>
              </a:rPr>
              <a:t>Il </a:t>
            </a:r>
            <a:r>
              <a:rPr dirty="0" sz="2600" spc="-15">
                <a:latin typeface="Calibri"/>
                <a:cs typeface="Calibri"/>
              </a:rPr>
              <a:t>conte </a:t>
            </a:r>
            <a:r>
              <a:rPr dirty="0" sz="2600">
                <a:latin typeface="Calibri"/>
                <a:cs typeface="Calibri"/>
              </a:rPr>
              <a:t>si </a:t>
            </a:r>
            <a:r>
              <a:rPr dirty="0" sz="2600" spc="-5">
                <a:latin typeface="Calibri"/>
                <a:cs typeface="Calibri"/>
              </a:rPr>
              <a:t>impossessò dei cani, </a:t>
            </a:r>
            <a:r>
              <a:rPr dirty="0" sz="2600" spc="-15">
                <a:latin typeface="Calibri"/>
                <a:cs typeface="Calibri"/>
              </a:rPr>
              <a:t>questa </a:t>
            </a:r>
            <a:r>
              <a:rPr dirty="0" sz="2600" spc="-5">
                <a:latin typeface="Calibri"/>
                <a:cs typeface="Calibri"/>
              </a:rPr>
              <a:t>fu </a:t>
            </a:r>
            <a:r>
              <a:rPr dirty="0" sz="2600" spc="57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l’ultima </a:t>
            </a:r>
            <a:r>
              <a:rPr dirty="0" sz="2600" spc="-5">
                <a:latin typeface="Calibri"/>
                <a:cs typeface="Calibri"/>
              </a:rPr>
              <a:t>goccia che </a:t>
            </a:r>
            <a:r>
              <a:rPr dirty="0" sz="2600" spc="-25">
                <a:latin typeface="Calibri"/>
                <a:cs typeface="Calibri"/>
              </a:rPr>
              <a:t>fece </a:t>
            </a:r>
            <a:r>
              <a:rPr dirty="0" sz="2600" spc="-15">
                <a:latin typeface="Calibri"/>
                <a:cs typeface="Calibri"/>
              </a:rPr>
              <a:t>traboccare </a:t>
            </a:r>
            <a:r>
              <a:rPr dirty="0" sz="2600">
                <a:latin typeface="Calibri"/>
                <a:cs typeface="Calibri"/>
              </a:rPr>
              <a:t>il </a:t>
            </a:r>
            <a:r>
              <a:rPr dirty="0" sz="2600" spc="-10">
                <a:latin typeface="Calibri"/>
                <a:cs typeface="Calibri"/>
              </a:rPr>
              <a:t>vaso. Gaetano </a:t>
            </a:r>
            <a:r>
              <a:rPr dirty="0" sz="2600" spc="-5">
                <a:latin typeface="Calibri"/>
                <a:cs typeface="Calibri"/>
              </a:rPr>
              <a:t>Piccolo </a:t>
            </a:r>
            <a:r>
              <a:rPr dirty="0" sz="2600" spc="-20">
                <a:latin typeface="Calibri"/>
                <a:cs typeface="Calibri"/>
              </a:rPr>
              <a:t>fece </a:t>
            </a:r>
            <a:r>
              <a:rPr dirty="0" sz="2600" spc="-15">
                <a:latin typeface="Calibri"/>
                <a:cs typeface="Calibri"/>
              </a:rPr>
              <a:t>levare </a:t>
            </a:r>
            <a:r>
              <a:rPr dirty="0" sz="2600" spc="-5">
                <a:latin typeface="Calibri"/>
                <a:cs typeface="Calibri"/>
              </a:rPr>
              <a:t>una  </a:t>
            </a:r>
            <a:r>
              <a:rPr dirty="0" sz="2600" spc="-15">
                <a:latin typeface="Calibri"/>
                <a:cs typeface="Calibri"/>
              </a:rPr>
              <a:t>statua </a:t>
            </a:r>
            <a:r>
              <a:rPr dirty="0" sz="2600">
                <a:latin typeface="Calibri"/>
                <a:cs typeface="Calibri"/>
              </a:rPr>
              <a:t>in </a:t>
            </a:r>
            <a:r>
              <a:rPr dirty="0" sz="2600" spc="-10">
                <a:latin typeface="Calibri"/>
                <a:cs typeface="Calibri"/>
              </a:rPr>
              <a:t>onore </a:t>
            </a:r>
            <a:r>
              <a:rPr dirty="0" sz="2600" spc="-5">
                <a:latin typeface="Calibri"/>
                <a:cs typeface="Calibri"/>
              </a:rPr>
              <a:t>del </a:t>
            </a:r>
            <a:r>
              <a:rPr dirty="0" sz="2600" spc="-20">
                <a:latin typeface="Calibri"/>
                <a:cs typeface="Calibri"/>
              </a:rPr>
              <a:t>re, </a:t>
            </a:r>
            <a:r>
              <a:rPr dirty="0" sz="2600" spc="-5">
                <a:latin typeface="Calibri"/>
                <a:cs typeface="Calibri"/>
              </a:rPr>
              <a:t>per </a:t>
            </a:r>
            <a:r>
              <a:rPr dirty="0" sz="2600" spc="-10">
                <a:latin typeface="Calibri"/>
                <a:cs typeface="Calibri"/>
              </a:rPr>
              <a:t>indurre </a:t>
            </a:r>
            <a:r>
              <a:rPr dirty="0" sz="2600">
                <a:latin typeface="Calibri"/>
                <a:cs typeface="Calibri"/>
              </a:rPr>
              <a:t>il </a:t>
            </a:r>
            <a:r>
              <a:rPr dirty="0" sz="2600" spc="-10">
                <a:latin typeface="Calibri"/>
                <a:cs typeface="Calibri"/>
              </a:rPr>
              <a:t>Sandoval </a:t>
            </a:r>
            <a:r>
              <a:rPr dirty="0" sz="2600">
                <a:latin typeface="Calibri"/>
                <a:cs typeface="Calibri"/>
              </a:rPr>
              <a:t>ad </a:t>
            </a:r>
            <a:r>
              <a:rPr dirty="0" sz="2600" spc="-5">
                <a:latin typeface="Calibri"/>
                <a:cs typeface="Calibri"/>
              </a:rPr>
              <a:t>andare </a:t>
            </a:r>
            <a:r>
              <a:rPr dirty="0" sz="2600">
                <a:latin typeface="Calibri"/>
                <a:cs typeface="Calibri"/>
              </a:rPr>
              <a:t>via </a:t>
            </a:r>
            <a:r>
              <a:rPr dirty="0" sz="2600" spc="-5">
                <a:latin typeface="Calibri"/>
                <a:cs typeface="Calibri"/>
              </a:rPr>
              <a:t>da </a:t>
            </a:r>
            <a:r>
              <a:rPr dirty="0" sz="2600">
                <a:latin typeface="Calibri"/>
                <a:cs typeface="Calibri"/>
              </a:rPr>
              <a:t>Naso e </a:t>
            </a:r>
            <a:r>
              <a:rPr dirty="0" sz="2600" spc="-10">
                <a:latin typeface="Calibri"/>
                <a:cs typeface="Calibri"/>
              </a:rPr>
              <a:t>così  </a:t>
            </a:r>
            <a:r>
              <a:rPr dirty="0" sz="2600" spc="-5">
                <a:latin typeface="Calibri"/>
                <a:cs typeface="Calibri"/>
              </a:rPr>
              <a:t>fu. </a:t>
            </a:r>
            <a:r>
              <a:rPr dirty="0" sz="2600" spc="-10">
                <a:latin typeface="Calibri"/>
                <a:cs typeface="Calibri"/>
              </a:rPr>
              <a:t>Le </a:t>
            </a:r>
            <a:r>
              <a:rPr dirty="0" sz="2600" spc="-5">
                <a:latin typeface="Calibri"/>
                <a:cs typeface="Calibri"/>
              </a:rPr>
              <a:t>iscrizioni incise </a:t>
            </a:r>
            <a:r>
              <a:rPr dirty="0" sz="2600">
                <a:latin typeface="Calibri"/>
                <a:cs typeface="Calibri"/>
              </a:rPr>
              <a:t>sulla </a:t>
            </a:r>
            <a:r>
              <a:rPr dirty="0" sz="2600" spc="-15">
                <a:latin typeface="Calibri"/>
                <a:cs typeface="Calibri"/>
              </a:rPr>
              <a:t>statua </a:t>
            </a:r>
            <a:r>
              <a:rPr dirty="0" sz="2600">
                <a:latin typeface="Calibri"/>
                <a:cs typeface="Calibri"/>
              </a:rPr>
              <a:t>si </a:t>
            </a:r>
            <a:r>
              <a:rPr dirty="0" sz="2600" spc="-5">
                <a:latin typeface="Calibri"/>
                <a:cs typeface="Calibri"/>
              </a:rPr>
              <a:t>possono </a:t>
            </a:r>
            <a:r>
              <a:rPr dirty="0" sz="2600" spc="-10">
                <a:latin typeface="Calibri"/>
                <a:cs typeface="Calibri"/>
              </a:rPr>
              <a:t>ammirare presso </a:t>
            </a:r>
            <a:r>
              <a:rPr dirty="0" sz="2600">
                <a:latin typeface="Calibri"/>
                <a:cs typeface="Calibri"/>
              </a:rPr>
              <a:t>la </a:t>
            </a:r>
            <a:r>
              <a:rPr dirty="0" sz="2600" spc="-10">
                <a:latin typeface="Calibri"/>
                <a:cs typeface="Calibri"/>
              </a:rPr>
              <a:t>sede </a:t>
            </a:r>
            <a:r>
              <a:rPr dirty="0" sz="2600" spc="-5">
                <a:latin typeface="Calibri"/>
                <a:cs typeface="Calibri"/>
              </a:rPr>
              <a:t>della  biblioteca </a:t>
            </a:r>
            <a:r>
              <a:rPr dirty="0" sz="2600">
                <a:latin typeface="Calibri"/>
                <a:cs typeface="Calibri"/>
              </a:rPr>
              <a:t>“Carlo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 spc="-30">
                <a:latin typeface="Calibri"/>
                <a:cs typeface="Calibri"/>
              </a:rPr>
              <a:t>Incudine”.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1066" y="623030"/>
            <a:ext cx="8328025" cy="7118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/>
              <a:t>Manipoliamo i </a:t>
            </a:r>
            <a:r>
              <a:rPr dirty="0" sz="4400" spc="-20"/>
              <a:t>testi </a:t>
            </a:r>
            <a:r>
              <a:rPr dirty="0" sz="4400"/>
              <a:t>a Naso e a</a:t>
            </a:r>
            <a:r>
              <a:rPr dirty="0" sz="4400" spc="-40"/>
              <a:t> </a:t>
            </a:r>
            <a:r>
              <a:rPr dirty="0" sz="4400" spc="-30"/>
              <a:t>Cresta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34923" y="1216152"/>
            <a:ext cx="5297423" cy="2651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4463" y="1345691"/>
            <a:ext cx="5038343" cy="2392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33003" y="1216152"/>
            <a:ext cx="3450335" cy="26517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62543" y="1345691"/>
            <a:ext cx="3191255" cy="2392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53128" y="3745991"/>
            <a:ext cx="3838955" cy="29443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82667" y="3875544"/>
            <a:ext cx="3579863" cy="26852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zoom dir="ou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3030"/>
            <a:ext cx="2176780" cy="7118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/>
              <a:t>a</a:t>
            </a:r>
            <a:r>
              <a:rPr dirty="0" sz="4400" spc="-80"/>
              <a:t> </a:t>
            </a:r>
            <a:r>
              <a:rPr dirty="0" sz="4400" spc="-35"/>
              <a:t>lavoro…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434584" y="897636"/>
            <a:ext cx="6021323" cy="4579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64123" y="1027188"/>
            <a:ext cx="5762243" cy="4320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388107"/>
            <a:ext cx="5536692" cy="42260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1920" y="2517648"/>
            <a:ext cx="5285231" cy="3966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zoom dir="ou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2291" y="272795"/>
            <a:ext cx="5187695" cy="3957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41832" y="402336"/>
            <a:ext cx="4928615" cy="3698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71716" y="2627376"/>
            <a:ext cx="4571999" cy="3494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01256" y="2756916"/>
            <a:ext cx="4312919" cy="32354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zoom dir="ou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59" y="1705355"/>
            <a:ext cx="10317479" cy="5096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8200" y="1834895"/>
            <a:ext cx="10058399" cy="4837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42902" y="397478"/>
            <a:ext cx="7903845" cy="123888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0815" marR="5080" indent="-158750">
              <a:lnSpc>
                <a:spcPts val="4750"/>
              </a:lnSpc>
            </a:pPr>
            <a:r>
              <a:rPr dirty="0" sz="4400" spc="-25"/>
              <a:t>L’iscrizione </a:t>
            </a:r>
            <a:r>
              <a:rPr dirty="0" sz="4400"/>
              <a:t>sulla </a:t>
            </a:r>
            <a:r>
              <a:rPr dirty="0" sz="4400" spc="-25"/>
              <a:t>statua </a:t>
            </a:r>
            <a:r>
              <a:rPr dirty="0" sz="4400"/>
              <a:t>per </a:t>
            </a:r>
            <a:r>
              <a:rPr dirty="0" sz="4400" spc="-20"/>
              <a:t>liberarsi  </a:t>
            </a:r>
            <a:r>
              <a:rPr dirty="0" sz="4400" spc="-10"/>
              <a:t>dall’indigesto </a:t>
            </a:r>
            <a:r>
              <a:rPr dirty="0" sz="4400" spc="-25"/>
              <a:t>feudatario</a:t>
            </a:r>
            <a:r>
              <a:rPr dirty="0" sz="4400" spc="-10"/>
              <a:t> </a:t>
            </a:r>
            <a:r>
              <a:rPr dirty="0" sz="4400" spc="-15"/>
              <a:t>Sandoval</a:t>
            </a:r>
            <a:endParaRPr sz="4400"/>
          </a:p>
        </p:txBody>
      </p:sp>
    </p:spTree>
  </p:cSld>
  <p:clrMapOvr>
    <a:masterClrMapping/>
  </p:clrMapOvr>
  <p:transition spd="fast">
    <p:zoom dir="ou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12445" marR="5080" indent="-500380">
              <a:lnSpc>
                <a:spcPts val="4750"/>
              </a:lnSpc>
            </a:pPr>
            <a:r>
              <a:rPr dirty="0" spc="-5"/>
              <a:t>Con </a:t>
            </a:r>
            <a:r>
              <a:rPr dirty="0"/>
              <a:t>la </a:t>
            </a:r>
            <a:r>
              <a:rPr dirty="0" spc="-20"/>
              <a:t>partenza </a:t>
            </a:r>
            <a:r>
              <a:rPr dirty="0"/>
              <a:t>del </a:t>
            </a:r>
            <a:r>
              <a:rPr dirty="0" spc="-15"/>
              <a:t>Sandoval </a:t>
            </a:r>
            <a:r>
              <a:rPr dirty="0"/>
              <a:t>Naso si </a:t>
            </a:r>
            <a:r>
              <a:rPr dirty="0" spc="-15"/>
              <a:t>liberò  </a:t>
            </a:r>
            <a:r>
              <a:rPr dirty="0"/>
              <a:t>dalla </a:t>
            </a:r>
            <a:r>
              <a:rPr dirty="0" spc="-10"/>
              <a:t>schiavitù </a:t>
            </a:r>
            <a:r>
              <a:rPr dirty="0"/>
              <a:t>del </a:t>
            </a:r>
            <a:r>
              <a:rPr dirty="0" spc="-15"/>
              <a:t>feudalesimo</a:t>
            </a:r>
            <a:r>
              <a:rPr dirty="0" spc="-35"/>
              <a:t> </a:t>
            </a:r>
            <a:r>
              <a:rPr dirty="0"/>
              <a:t>(1788).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978472"/>
            <a:ext cx="2961640" cy="793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3030"/>
              </a:lnSpc>
            </a:pPr>
            <a:r>
              <a:rPr dirty="0" sz="2800" spc="-25">
                <a:latin typeface="Calibri"/>
                <a:cs typeface="Calibri"/>
              </a:rPr>
              <a:t>Porta Convento, </a:t>
            </a:r>
            <a:r>
              <a:rPr dirty="0" sz="2800" spc="-10">
                <a:latin typeface="Calibri"/>
                <a:cs typeface="Calibri"/>
              </a:rPr>
              <a:t>una  delle cinque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porte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04204" y="1752600"/>
            <a:ext cx="3895343" cy="510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zoom dir="ou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Rosa Maria Calabrese</dc:creator>
  <dc:title>Presentazione standard di PowerPoint</dc:title>
  <dcterms:created xsi:type="dcterms:W3CDTF">2022-06-30T12:55:32Z</dcterms:created>
  <dcterms:modified xsi:type="dcterms:W3CDTF">2022-06-30T12:55:32Z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2022-06-25T00:00:00Z</vt:filetime>
  </property>
  <property fmtid="{D5CDD505-2E9C-101B-9397-08002B2CF9AE}" pid="3" name="Creator">
    <vt:lpwstr>Acrobat PDFMaker 15 per PowerPoint</vt:lpwstr>
  </property>
  <property fmtid="{D5CDD505-2E9C-101B-9397-08002B2CF9AE}" pid="4" name="LastSaved">
    <vt:filetime>2022-06-30T00:00:00Z</vt:filetime>
  </property>
</Properties>
</file>